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2"/>
  </p:notesMasterIdLst>
  <p:sldIdLst>
    <p:sldId id="256" r:id="rId2"/>
    <p:sldId id="304" r:id="rId3"/>
    <p:sldId id="305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33" r:id="rId15"/>
    <p:sldId id="334" r:id="rId16"/>
    <p:sldId id="339" r:id="rId17"/>
    <p:sldId id="335" r:id="rId18"/>
    <p:sldId id="336" r:id="rId19"/>
    <p:sldId id="337" r:id="rId20"/>
    <p:sldId id="340" r:id="rId21"/>
    <p:sldId id="338" r:id="rId22"/>
    <p:sldId id="319" r:id="rId23"/>
    <p:sldId id="317" r:id="rId24"/>
    <p:sldId id="326" r:id="rId25"/>
    <p:sldId id="321" r:id="rId26"/>
    <p:sldId id="322" r:id="rId27"/>
    <p:sldId id="323" r:id="rId28"/>
    <p:sldId id="324" r:id="rId29"/>
    <p:sldId id="325" r:id="rId30"/>
    <p:sldId id="300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6314FB-61D2-4699-AD08-1EA462014998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9EE920-4FD1-4DFB-AD54-0A48EB5EA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F2T</a:t>
            </a:r>
            <a:r>
              <a:rPr lang="en-US" baseline="0" dirty="0"/>
              <a:t> is the transverse tensile strength of an unconstrained “thick” unidirectional lamina.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E920-4FD1-4DFB-AD54-0A48EB5EA4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7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teaching this, I go teach 6.4 and 6.5, which I skipped</a:t>
            </a:r>
            <a:r>
              <a:rPr lang="en-US" baseline="0" dirty="0"/>
              <a:t> when </a:t>
            </a:r>
            <a:r>
              <a:rPr lang="en-US" baseline="0"/>
              <a:t>teaching chapter 6.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E920-4FD1-4DFB-AD54-0A48EB5EA4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6D75-85F0-466D-B1A5-64C48FA83B32}" type="datetime1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</a:t>
            </a:r>
            <a:r>
              <a:rPr lang="en-US" dirty="0" err="1"/>
              <a:t>uee</a:t>
            </a:r>
            <a:r>
              <a:rPr lang="en-US" dirty="0"/>
              <a:t>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F470-4A37-4F4C-A6B2-8D69AF76BDDF}" type="datetime1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</a:t>
            </a:r>
            <a:r>
              <a:rPr lang="en-US" dirty="0" err="1"/>
              <a:t>uee</a:t>
            </a:r>
            <a:r>
              <a:rPr lang="en-US" dirty="0"/>
              <a:t>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99EC-E5E8-47FF-BA4B-EC0004816D74}" type="datetime1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</a:t>
            </a:r>
            <a:r>
              <a:rPr lang="en-US" dirty="0" err="1"/>
              <a:t>uee</a:t>
            </a:r>
            <a:r>
              <a:rPr lang="en-US" dirty="0"/>
              <a:t>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1628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8EC1-0B66-4270-AC10-FF98EA8B9F3F}" type="datetime1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0296-50B9-434B-AA42-769D1F389270}" type="datetime1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</a:t>
            </a:r>
            <a:r>
              <a:rPr lang="en-US" dirty="0" err="1"/>
              <a:t>uee</a:t>
            </a:r>
            <a:r>
              <a:rPr lang="en-US" dirty="0"/>
              <a:t>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64B1-9681-44CB-A5C2-F85A093D2B05}" type="datetime1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C5D-DF73-4AA9-A769-5009FC72E1D6}" type="datetime1">
              <a:rPr lang="en-US" smtClean="0"/>
              <a:t>11/24/2018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</a:t>
            </a:r>
            <a:r>
              <a:rPr lang="en-US" dirty="0" err="1"/>
              <a:t>uee</a:t>
            </a:r>
            <a:r>
              <a:rPr lang="en-US" dirty="0"/>
              <a:t> only.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030B-44E5-4905-B929-CA5B429D721D}" type="datetime1">
              <a:rPr lang="en-US" smtClean="0"/>
              <a:t>11/24/2018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</a:t>
            </a:r>
            <a:r>
              <a:rPr lang="en-US" dirty="0" err="1"/>
              <a:t>uee</a:t>
            </a:r>
            <a:r>
              <a:rPr lang="en-US" dirty="0"/>
              <a:t>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EDF9-A897-4C55-B221-C6DF9C8280A9}" type="datetime1">
              <a:rPr lang="en-US" smtClean="0"/>
              <a:t>11/24/2018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</a:t>
            </a:r>
            <a:r>
              <a:rPr lang="en-US" dirty="0" err="1"/>
              <a:t>uee</a:t>
            </a:r>
            <a:r>
              <a:rPr lang="en-US" dirty="0"/>
              <a:t>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E846-15A6-4AAA-A661-E119B4F87F97}" type="datetime1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</a:t>
            </a:r>
            <a:r>
              <a:rPr lang="en-US" dirty="0" err="1"/>
              <a:t>uee</a:t>
            </a:r>
            <a:r>
              <a:rPr lang="en-US" dirty="0"/>
              <a:t> only.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08E4-D372-4CA3-9335-E552FA8487CA}" type="datetime1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</a:t>
            </a:r>
            <a:r>
              <a:rPr lang="en-US" dirty="0" err="1"/>
              <a:t>uee</a:t>
            </a:r>
            <a:r>
              <a:rPr lang="en-US" dirty="0"/>
              <a:t> only.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239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983061B-8627-438C-A2F2-898DBEAC1FEE}" type="datetime1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7" Type="http://schemas.openxmlformats.org/officeDocument/2006/relationships/image" Target="../media/image9.ti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"/><Relationship Id="rId5" Type="http://schemas.openxmlformats.org/officeDocument/2006/relationships/image" Target="../media/image7.tif"/><Relationship Id="rId4" Type="http://schemas.openxmlformats.org/officeDocument/2006/relationships/image" Target="../media/image6.t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Introduction to Composite Materials Design</a:t>
            </a:r>
            <a:br>
              <a:rPr lang="en-US" sz="3200" dirty="0"/>
            </a:br>
            <a:r>
              <a:rPr lang="en-US" sz="3200" dirty="0"/>
              <a:t>Chapter 7: </a:t>
            </a:r>
            <a:r>
              <a:rPr lang="en-US" sz="3200" b="1" dirty="0"/>
              <a:t>strength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Introduction to Composite Materials Design—Third Edition</a:t>
            </a:r>
          </a:p>
          <a:p>
            <a:r>
              <a:rPr lang="en-US" sz="2800" dirty="0"/>
              <a:t>Dr. Ever J. Barbero</a:t>
            </a:r>
          </a:p>
          <a:p>
            <a:fld id="{C391BE28-FF8D-40B5-ACCB-7BD50613F97A}" type="datetime4">
              <a:rPr lang="en-US" sz="2000" smtClean="0"/>
              <a:t>November 24, 2018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601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7.1.4. Interacting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Matrix dominated strengths: </a:t>
            </a:r>
          </a:p>
          <a:p>
            <a:pPr lvl="1"/>
            <a:r>
              <a:rPr lang="en-US" dirty="0"/>
              <a:t>Transverse tensile strength F</a:t>
            </a:r>
            <a:r>
              <a:rPr lang="en-US" baseline="-25000" dirty="0"/>
              <a:t>2T</a:t>
            </a:r>
          </a:p>
          <a:p>
            <a:pPr lvl="1"/>
            <a:r>
              <a:rPr lang="en-US" dirty="0"/>
              <a:t>In-plane shear F</a:t>
            </a:r>
            <a:r>
              <a:rPr lang="en-US" baseline="-25000" dirty="0"/>
              <a:t>6</a:t>
            </a:r>
          </a:p>
          <a:p>
            <a:pPr lvl="1"/>
            <a:r>
              <a:rPr lang="en-US" dirty="0"/>
              <a:t>Out-of-plane shear F</a:t>
            </a:r>
            <a:r>
              <a:rPr lang="en-US" baseline="-25000" dirty="0"/>
              <a:t>4</a:t>
            </a:r>
          </a:p>
          <a:p>
            <a:r>
              <a:rPr lang="en-US" dirty="0"/>
              <a:t>Since all three are matrix dominated, they interact!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06112"/>
            <a:ext cx="4038600" cy="445227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79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7.1.4. interacting (cont’d)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1411224"/>
            <a:ext cx="7534656" cy="483717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8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7.2. Laminate </a:t>
            </a:r>
            <a:r>
              <a:rPr lang="en-US"/>
              <a:t>First Ply Failure </a:t>
            </a:r>
            <a:r>
              <a:rPr lang="en-US" dirty="0"/>
              <a:t>(FPF)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7" y="2705100"/>
            <a:ext cx="5534025" cy="2667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32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7.2. FPF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 some interacting failure criterion</a:t>
            </a:r>
          </a:p>
          <a:p>
            <a:pPr lvl="1"/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 =  &lt;F</a:t>
            </a:r>
            <a:r>
              <a:rPr lang="en-US" baseline="-25000" dirty="0"/>
              <a:t>1t </a:t>
            </a:r>
            <a:r>
              <a:rPr lang="en-US" dirty="0"/>
              <a:t>/s</a:t>
            </a:r>
            <a:r>
              <a:rPr lang="en-US" baseline="-25000" dirty="0"/>
              <a:t>1</a:t>
            </a:r>
            <a:r>
              <a:rPr lang="en-US" dirty="0"/>
              <a:t>&gt; + &lt;-F</a:t>
            </a:r>
            <a:r>
              <a:rPr lang="en-US" baseline="-25000" dirty="0"/>
              <a:t>1c </a:t>
            </a:r>
            <a:r>
              <a:rPr lang="en-US" dirty="0"/>
              <a:t>/s</a:t>
            </a:r>
            <a:r>
              <a:rPr lang="en-US" baseline="-25000" dirty="0"/>
              <a:t>1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R2 = [ - b +/- </a:t>
            </a:r>
            <a:r>
              <a:rPr lang="en-US" dirty="0" err="1"/>
              <a:t>sqrt</a:t>
            </a:r>
            <a:r>
              <a:rPr lang="en-US" dirty="0"/>
              <a:t> { b</a:t>
            </a:r>
            <a:r>
              <a:rPr lang="en-US" baseline="30000" dirty="0"/>
              <a:t>2</a:t>
            </a:r>
            <a:r>
              <a:rPr lang="en-US" dirty="0"/>
              <a:t> + 4 a } ] / (2a)</a:t>
            </a:r>
          </a:p>
          <a:p>
            <a:r>
              <a:rPr lang="en-US" dirty="0"/>
              <a:t>Compute the minimum R in each lamina</a:t>
            </a:r>
          </a:p>
          <a:p>
            <a:pPr lvl="1"/>
            <a:r>
              <a:rPr lang="en-US" dirty="0"/>
              <a:t>R</a:t>
            </a:r>
            <a:r>
              <a:rPr lang="en-US" baseline="30000" dirty="0"/>
              <a:t>(k)</a:t>
            </a:r>
            <a:r>
              <a:rPr lang="en-US" dirty="0"/>
              <a:t>=min(R</a:t>
            </a:r>
            <a:r>
              <a:rPr lang="en-US" baseline="-25000" dirty="0"/>
              <a:t>1</a:t>
            </a:r>
            <a:r>
              <a:rPr lang="en-US" dirty="0"/>
              <a:t>, R</a:t>
            </a:r>
            <a:r>
              <a:rPr lang="en-US" baseline="-25000" dirty="0"/>
              <a:t>2</a:t>
            </a:r>
            <a:r>
              <a:rPr lang="en-US" dirty="0"/>
              <a:t>, R</a:t>
            </a:r>
            <a:r>
              <a:rPr lang="en-US" baseline="-25000" dirty="0"/>
              <a:t>6</a:t>
            </a:r>
            <a:r>
              <a:rPr lang="en-US" dirty="0"/>
              <a:t>) in lamina k</a:t>
            </a:r>
          </a:p>
          <a:p>
            <a:r>
              <a:rPr lang="en-US" dirty="0"/>
              <a:t>Find the lamina that has the smallest R</a:t>
            </a:r>
            <a:r>
              <a:rPr lang="en-US" baseline="30000" dirty="0"/>
              <a:t>(k)</a:t>
            </a:r>
            <a:endParaRPr lang="en-US" dirty="0"/>
          </a:p>
          <a:p>
            <a:pPr lvl="1"/>
            <a:r>
              <a:rPr lang="en-US" dirty="0"/>
              <a:t>R = min(R</a:t>
            </a:r>
            <a:r>
              <a:rPr lang="en-US" baseline="30000" dirty="0"/>
              <a:t>(k)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R is the strength ratio of the whole laminate</a:t>
            </a:r>
          </a:p>
          <a:p>
            <a:r>
              <a:rPr lang="en-US" dirty="0"/>
              <a:t>If R&lt;1, then the lamina with the min(R) fails.</a:t>
            </a:r>
          </a:p>
          <a:p>
            <a:pPr lvl="1"/>
            <a:r>
              <a:rPr lang="en-US" dirty="0"/>
              <a:t>The thickness or strength must be increased, or the load decreased</a:t>
            </a:r>
          </a:p>
          <a:p>
            <a:r>
              <a:rPr lang="en-US" dirty="0"/>
              <a:t>If R&gt;1, R is the safety factor in allowable stress design</a:t>
            </a:r>
          </a:p>
          <a:p>
            <a:r>
              <a:rPr lang="en-US" dirty="0"/>
              <a:t>Allowable stress design (ASD) is not used any more. Instead, use Load Resistance Factor Design (LRFD) or better reliability analysis.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53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FPF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fact that one lamina fails does not mean the laminate fails unless it is poorly designed</a:t>
            </a:r>
          </a:p>
          <a:p>
            <a:r>
              <a:rPr lang="en-US" dirty="0"/>
              <a:t>Acceptable design? Start with the 10% rule</a:t>
            </a:r>
          </a:p>
          <a:p>
            <a:pPr lvl="1"/>
            <a:r>
              <a:rPr lang="en-US" dirty="0"/>
              <a:t>At least 10% thickness of 0-deg</a:t>
            </a:r>
          </a:p>
          <a:p>
            <a:pPr lvl="1"/>
            <a:r>
              <a:rPr lang="en-US" dirty="0"/>
              <a:t>At least 10% thickness of 90-deg</a:t>
            </a:r>
          </a:p>
          <a:p>
            <a:pPr lvl="1"/>
            <a:r>
              <a:rPr lang="en-US" dirty="0"/>
              <a:t>At least 10% thickness of +/-45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99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8" y="1261333"/>
            <a:ext cx="4786982" cy="521566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7.2.1. In-situ strength affects FPF</a:t>
            </a:r>
            <a:endParaRPr lang="en-US" i="1" baseline="-25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635933"/>
            <a:ext cx="2648320" cy="158613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515571"/>
              </p:ext>
            </p:extLst>
          </p:nvPr>
        </p:nvGraphicFramePr>
        <p:xfrm>
          <a:off x="6994710" y="4498649"/>
          <a:ext cx="698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5" imgW="698400" imgH="622080" progId="Equation.DSMT4">
                  <p:embed/>
                </p:oleObj>
              </mc:Choice>
              <mc:Fallback>
                <p:oleObj name="Equation" r:id="rId5" imgW="6984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4710" y="4498649"/>
                        <a:ext cx="6985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16600" y="5421868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 7.8</a:t>
            </a:r>
          </a:p>
        </p:txBody>
      </p:sp>
    </p:spTree>
    <p:extLst>
      <p:ext uri="{BB962C8B-B14F-4D97-AF65-F5344CB8AC3E}">
        <p14:creationId xmlns:p14="http://schemas.microsoft.com/office/powerpoint/2010/main" val="1236002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baseline="-25000" dirty="0"/>
              <a:t>2</a:t>
            </a:r>
            <a:r>
              <a:rPr lang="en-US" sz="3600" dirty="0"/>
              <a:t> </a:t>
            </a:r>
            <a:r>
              <a:rPr lang="en-US" sz="3200" dirty="0"/>
              <a:t>in [0/90/0] T300/944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59" y="2171439"/>
            <a:ext cx="5058481" cy="373432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33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 I fracture toughness</a:t>
            </a:r>
            <a:endParaRPr lang="en-US" baseline="-25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-628043"/>
            <a:ext cx="4114800" cy="329184"/>
          </a:xfrm>
        </p:spPr>
        <p:txBody>
          <a:bodyPr/>
          <a:lstStyle/>
          <a:p>
            <a:r>
              <a:rPr lang="en-US"/>
              <a:t>(c) Ever J. Barbero, educational, noncommercial use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-628043"/>
            <a:ext cx="1066800" cy="329184"/>
          </a:xfrm>
        </p:spPr>
        <p:txBody>
          <a:bodyPr/>
          <a:lstStyle/>
          <a:p>
            <a:fld id="{C6645F15-3DE2-43C2-B7C2-CE93688BFED9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17" y="1806216"/>
            <a:ext cx="5631966" cy="156231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026904"/>
              </p:ext>
            </p:extLst>
          </p:nvPr>
        </p:nvGraphicFramePr>
        <p:xfrm>
          <a:off x="3460750" y="3436719"/>
          <a:ext cx="22225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5" imgW="2222280" imgH="1854000" progId="Equation.DSMT4">
                  <p:embed/>
                </p:oleObj>
              </mc:Choice>
              <mc:Fallback>
                <p:oleObj name="Equation" r:id="rId5" imgW="2222280" imgH="18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0750" y="3436719"/>
                        <a:ext cx="2222500" cy="185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39000" y="3468469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 4.20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5297269"/>
            <a:ext cx="690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Material fails when the Energy released by the growing crack G</a:t>
            </a:r>
            <a:r>
              <a:rPr lang="en-US" baseline="-25000" dirty="0"/>
              <a:t>I</a:t>
            </a:r>
          </a:p>
          <a:p>
            <a:r>
              <a:rPr lang="en-US" dirty="0"/>
              <a:t>exceeds the energy absorbed by the material to grow a crack G</a:t>
            </a:r>
            <a:r>
              <a:rPr lang="en-US" baseline="-25000" dirty="0"/>
              <a:t>IC</a:t>
            </a:r>
          </a:p>
        </p:txBody>
      </p:sp>
    </p:spTree>
    <p:extLst>
      <p:ext uri="{BB962C8B-B14F-4D97-AF65-F5344CB8AC3E}">
        <p14:creationId xmlns:p14="http://schemas.microsoft.com/office/powerpoint/2010/main" val="2383650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" y="4953000"/>
            <a:ext cx="7580376" cy="795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Mode II fracture toughness G</a:t>
            </a:r>
            <a:r>
              <a:rPr lang="en-US" sz="3200" baseline="-25000" dirty="0"/>
              <a:t>IIC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37" y="1295403"/>
            <a:ext cx="3754327" cy="386102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-286512"/>
            <a:ext cx="4114800" cy="329184"/>
          </a:xfrm>
        </p:spPr>
        <p:txBody>
          <a:bodyPr/>
          <a:lstStyle/>
          <a:p>
            <a:r>
              <a:rPr lang="en-US"/>
              <a:t>(c) Ever J. Barbero, educational, noncommercial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-286512"/>
            <a:ext cx="1066800" cy="329184"/>
          </a:xfrm>
        </p:spPr>
        <p:txBody>
          <a:bodyPr/>
          <a:lstStyle/>
          <a:p>
            <a:fld id="{C6645F15-3DE2-43C2-B7C2-CE93688BFED9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0" y="382166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 4.26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5602069"/>
            <a:ext cx="690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Material fails when the Energy released by the growing crack G</a:t>
            </a:r>
            <a:r>
              <a:rPr lang="en-US" baseline="-25000" dirty="0"/>
              <a:t>II</a:t>
            </a:r>
          </a:p>
          <a:p>
            <a:r>
              <a:rPr lang="en-US" dirty="0"/>
              <a:t>exceeds the energy absorbed by the material to grow a crack G</a:t>
            </a:r>
            <a:r>
              <a:rPr lang="en-US" baseline="-25000" dirty="0"/>
              <a:t>IIC</a:t>
            </a:r>
          </a:p>
        </p:txBody>
      </p:sp>
    </p:spTree>
    <p:extLst>
      <p:ext uri="{BB962C8B-B14F-4D97-AF65-F5344CB8AC3E}">
        <p14:creationId xmlns:p14="http://schemas.microsoft.com/office/powerpoint/2010/main" val="812414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In-situ strength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2601468"/>
            <a:ext cx="7662672" cy="165506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4876800"/>
            <a:ext cx="2999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Transition thickness:</a:t>
            </a:r>
          </a:p>
          <a:p>
            <a:r>
              <a:rPr lang="en-US" dirty="0"/>
              <a:t>Glass/Epoxy : </a:t>
            </a:r>
            <a:r>
              <a:rPr lang="en-US" dirty="0" err="1"/>
              <a:t>t</a:t>
            </a:r>
            <a:r>
              <a:rPr lang="en-US" baseline="-25000" dirty="0" err="1"/>
              <a:t>t</a:t>
            </a:r>
            <a:r>
              <a:rPr lang="en-US" dirty="0"/>
              <a:t> = 0.6 mm</a:t>
            </a:r>
          </a:p>
          <a:p>
            <a:r>
              <a:rPr lang="en-US" dirty="0"/>
              <a:t>Carbon/Epoxy : </a:t>
            </a:r>
            <a:r>
              <a:rPr lang="en-US" dirty="0" err="1"/>
              <a:t>t</a:t>
            </a:r>
            <a:r>
              <a:rPr lang="en-US" baseline="-25000" dirty="0" err="1"/>
              <a:t>t</a:t>
            </a:r>
            <a:r>
              <a:rPr lang="en-US" dirty="0"/>
              <a:t> = 0.8 mm</a:t>
            </a:r>
          </a:p>
        </p:txBody>
      </p:sp>
    </p:spTree>
    <p:extLst>
      <p:ext uri="{BB962C8B-B14F-4D97-AF65-F5344CB8AC3E}">
        <p14:creationId xmlns:p14="http://schemas.microsoft.com/office/powerpoint/2010/main" val="26290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7.0. Introduction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94947" y="60960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 6.2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2" y="1614488"/>
            <a:ext cx="5514975" cy="3629025"/>
          </a:xfrm>
        </p:spPr>
      </p:pic>
    </p:spTree>
    <p:extLst>
      <p:ext uri="{BB962C8B-B14F-4D97-AF65-F5344CB8AC3E}">
        <p14:creationId xmlns:p14="http://schemas.microsoft.com/office/powerpoint/2010/main" val="758233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happens?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20</a:t>
            </a:fld>
            <a:endParaRPr lang="en-US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35933"/>
            <a:ext cx="3707648" cy="2220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43767"/>
            <a:ext cx="3701004" cy="170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54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FPF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in-situ strength</a:t>
            </a:r>
          </a:p>
          <a:p>
            <a:r>
              <a:rPr lang="en-US" dirty="0"/>
              <a:t>Decide what failure criterion you want (or have-to) use</a:t>
            </a:r>
          </a:p>
          <a:p>
            <a:r>
              <a:rPr lang="en-US" dirty="0"/>
              <a:t>Compute FPF</a:t>
            </a:r>
          </a:p>
          <a:p>
            <a:r>
              <a:rPr lang="en-US" dirty="0"/>
              <a:t>If the laminate is well designed, FPF is not catastrophic, it just signals the onset of damage</a:t>
            </a:r>
          </a:p>
          <a:p>
            <a:r>
              <a:rPr lang="en-US" dirty="0"/>
              <a:t>To find the </a:t>
            </a:r>
            <a:r>
              <a:rPr lang="en-US" dirty="0">
                <a:solidFill>
                  <a:srgbClr val="FF0000"/>
                </a:solidFill>
              </a:rPr>
              <a:t>laminate strength</a:t>
            </a:r>
            <a:r>
              <a:rPr lang="en-US" dirty="0"/>
              <a:t>, compute the </a:t>
            </a:r>
            <a:r>
              <a:rPr lang="en-US" b="1" i="1" dirty="0"/>
              <a:t>last ply failure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LPF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92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7.2. Laminate strength (LPF)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22</a:t>
            </a:fld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2176463" y="2327275"/>
            <a:ext cx="0" cy="368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2127250" y="2300287"/>
            <a:ext cx="100013" cy="198438"/>
          </a:xfrm>
          <a:custGeom>
            <a:avLst/>
            <a:gdLst>
              <a:gd name="T0" fmla="*/ 0 w 63"/>
              <a:gd name="T1" fmla="*/ 124 h 125"/>
              <a:gd name="T2" fmla="*/ 31 w 63"/>
              <a:gd name="T3" fmla="*/ 0 h 125"/>
              <a:gd name="T4" fmla="*/ 62 w 63"/>
              <a:gd name="T5" fmla="*/ 124 h 125"/>
              <a:gd name="T6" fmla="*/ 0 w 63"/>
              <a:gd name="T7" fmla="*/ 12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125">
                <a:moveTo>
                  <a:pt x="0" y="124"/>
                </a:moveTo>
                <a:lnTo>
                  <a:pt x="31" y="0"/>
                </a:lnTo>
                <a:lnTo>
                  <a:pt x="62" y="124"/>
                </a:lnTo>
                <a:lnTo>
                  <a:pt x="0" y="124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182813" y="6010275"/>
            <a:ext cx="5613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7620000" y="5961062"/>
            <a:ext cx="198438" cy="100013"/>
          </a:xfrm>
          <a:custGeom>
            <a:avLst/>
            <a:gdLst>
              <a:gd name="T0" fmla="*/ 0 w 125"/>
              <a:gd name="T1" fmla="*/ 0 h 63"/>
              <a:gd name="T2" fmla="*/ 124 w 125"/>
              <a:gd name="T3" fmla="*/ 31 h 63"/>
              <a:gd name="T4" fmla="*/ 0 w 125"/>
              <a:gd name="T5" fmla="*/ 62 h 63"/>
              <a:gd name="T6" fmla="*/ 0 w 125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5" h="63">
                <a:moveTo>
                  <a:pt x="0" y="0"/>
                </a:moveTo>
                <a:lnTo>
                  <a:pt x="124" y="31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2173288" y="4560887"/>
            <a:ext cx="338137" cy="1439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2524125" y="3905250"/>
            <a:ext cx="503238" cy="6334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3033713" y="3455987"/>
            <a:ext cx="706437" cy="4429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3751263" y="2962275"/>
            <a:ext cx="1465262" cy="487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525713" y="2960687"/>
            <a:ext cx="4773612" cy="1600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524125" y="1773237"/>
            <a:ext cx="0" cy="2722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2498725" y="4418012"/>
            <a:ext cx="50800" cy="100013"/>
          </a:xfrm>
          <a:custGeom>
            <a:avLst/>
            <a:gdLst>
              <a:gd name="T0" fmla="*/ 31 w 32"/>
              <a:gd name="T1" fmla="*/ 0 h 63"/>
              <a:gd name="T2" fmla="*/ 16 w 32"/>
              <a:gd name="T3" fmla="*/ 62 h 63"/>
              <a:gd name="T4" fmla="*/ 0 w 32"/>
              <a:gd name="T5" fmla="*/ 0 h 63"/>
              <a:gd name="T6" fmla="*/ 31 w 32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63">
                <a:moveTo>
                  <a:pt x="31" y="0"/>
                </a:moveTo>
                <a:lnTo>
                  <a:pt x="16" y="62"/>
                </a:lnTo>
                <a:lnTo>
                  <a:pt x="0" y="0"/>
                </a:lnTo>
                <a:lnTo>
                  <a:pt x="31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3032125" y="2238375"/>
            <a:ext cx="0" cy="1627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3006725" y="3787775"/>
            <a:ext cx="50800" cy="100012"/>
          </a:xfrm>
          <a:custGeom>
            <a:avLst/>
            <a:gdLst>
              <a:gd name="T0" fmla="*/ 31 w 32"/>
              <a:gd name="T1" fmla="*/ 0 h 63"/>
              <a:gd name="T2" fmla="*/ 16 w 32"/>
              <a:gd name="T3" fmla="*/ 62 h 63"/>
              <a:gd name="T4" fmla="*/ 0 w 32"/>
              <a:gd name="T5" fmla="*/ 0 h 63"/>
              <a:gd name="T6" fmla="*/ 31 w 32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63">
                <a:moveTo>
                  <a:pt x="31" y="0"/>
                </a:moveTo>
                <a:lnTo>
                  <a:pt x="16" y="62"/>
                </a:lnTo>
                <a:lnTo>
                  <a:pt x="0" y="0"/>
                </a:lnTo>
                <a:lnTo>
                  <a:pt x="31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746500" y="2570162"/>
            <a:ext cx="0" cy="841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3721100" y="3333750"/>
            <a:ext cx="50800" cy="100012"/>
          </a:xfrm>
          <a:custGeom>
            <a:avLst/>
            <a:gdLst>
              <a:gd name="T0" fmla="*/ 31 w 32"/>
              <a:gd name="T1" fmla="*/ 0 h 63"/>
              <a:gd name="T2" fmla="*/ 16 w 32"/>
              <a:gd name="T3" fmla="*/ 62 h 63"/>
              <a:gd name="T4" fmla="*/ 0 w 32"/>
              <a:gd name="T5" fmla="*/ 0 h 63"/>
              <a:gd name="T6" fmla="*/ 31 w 32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63">
                <a:moveTo>
                  <a:pt x="31" y="0"/>
                </a:moveTo>
                <a:lnTo>
                  <a:pt x="16" y="62"/>
                </a:lnTo>
                <a:lnTo>
                  <a:pt x="0" y="0"/>
                </a:lnTo>
                <a:lnTo>
                  <a:pt x="31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2489200" y="5367337"/>
            <a:ext cx="803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2462213" y="5343525"/>
            <a:ext cx="100012" cy="50800"/>
          </a:xfrm>
          <a:custGeom>
            <a:avLst/>
            <a:gdLst>
              <a:gd name="T0" fmla="*/ 62 w 63"/>
              <a:gd name="T1" fmla="*/ 31 h 32"/>
              <a:gd name="T2" fmla="*/ 0 w 63"/>
              <a:gd name="T3" fmla="*/ 15 h 32"/>
              <a:gd name="T4" fmla="*/ 62 w 63"/>
              <a:gd name="T5" fmla="*/ 0 h 32"/>
              <a:gd name="T6" fmla="*/ 62 w 63"/>
              <a:gd name="T7" fmla="*/ 3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32">
                <a:moveTo>
                  <a:pt x="62" y="31"/>
                </a:moveTo>
                <a:lnTo>
                  <a:pt x="0" y="15"/>
                </a:lnTo>
                <a:lnTo>
                  <a:pt x="62" y="0"/>
                </a:lnTo>
                <a:lnTo>
                  <a:pt x="62" y="31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5065713" y="2798762"/>
            <a:ext cx="314325" cy="314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V="1">
            <a:off x="5057775" y="2808287"/>
            <a:ext cx="314325" cy="314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7159625" y="2800350"/>
            <a:ext cx="314325" cy="314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V="1">
            <a:off x="7156450" y="2797175"/>
            <a:ext cx="314325" cy="314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1565275" y="2185987"/>
            <a:ext cx="579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b="0">
                <a:solidFill>
                  <a:srgbClr val="000000"/>
                </a:solidFill>
              </a:rPr>
              <a:t>Load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682750" y="2800350"/>
            <a:ext cx="40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b="0">
                <a:solidFill>
                  <a:srgbClr val="000000"/>
                </a:solidFill>
              </a:rPr>
              <a:t>FF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1668463" y="4425950"/>
            <a:ext cx="52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b="0">
                <a:solidFill>
                  <a:srgbClr val="000000"/>
                </a:solidFill>
              </a:rPr>
              <a:t>FPF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4368800" y="6096000"/>
            <a:ext cx="115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b="0">
                <a:solidFill>
                  <a:srgbClr val="000000"/>
                </a:solidFill>
              </a:rPr>
              <a:t>Deformation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7216775" y="3074987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b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5083175" y="3028950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2239963" y="1516062"/>
            <a:ext cx="1250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b="0">
                <a:solidFill>
                  <a:srgbClr val="000000"/>
                </a:solidFill>
              </a:rPr>
              <a:t>First Ply Fails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2647950" y="1957387"/>
            <a:ext cx="1508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b="0">
                <a:solidFill>
                  <a:srgbClr val="000000"/>
                </a:solidFill>
              </a:rPr>
              <a:t>Second Ply Fails</a:t>
            </a: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3416300" y="2246312"/>
            <a:ext cx="1309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b="0">
                <a:solidFill>
                  <a:srgbClr val="000000"/>
                </a:solidFill>
              </a:rPr>
              <a:t>Third Ply Fails</a:t>
            </a: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6662738" y="2257425"/>
            <a:ext cx="846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b="0">
                <a:solidFill>
                  <a:srgbClr val="000000"/>
                </a:solidFill>
              </a:rPr>
              <a:t>Fracture</a:t>
            </a: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H="1">
            <a:off x="5589588" y="2476500"/>
            <a:ext cx="736600" cy="257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4"/>
          <p:cNvSpPr>
            <a:spLocks/>
          </p:cNvSpPr>
          <p:nvPr/>
        </p:nvSpPr>
        <p:spPr bwMode="auto">
          <a:xfrm>
            <a:off x="5564188" y="2628900"/>
            <a:ext cx="203200" cy="112712"/>
          </a:xfrm>
          <a:custGeom>
            <a:avLst/>
            <a:gdLst>
              <a:gd name="T0" fmla="*/ 127 w 128"/>
              <a:gd name="T1" fmla="*/ 58 h 71"/>
              <a:gd name="T2" fmla="*/ 0 w 128"/>
              <a:gd name="T3" fmla="*/ 70 h 71"/>
              <a:gd name="T4" fmla="*/ 106 w 128"/>
              <a:gd name="T5" fmla="*/ 0 h 71"/>
              <a:gd name="T6" fmla="*/ 127 w 128"/>
              <a:gd name="T7" fmla="*/ 58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71">
                <a:moveTo>
                  <a:pt x="127" y="58"/>
                </a:moveTo>
                <a:lnTo>
                  <a:pt x="0" y="70"/>
                </a:lnTo>
                <a:lnTo>
                  <a:pt x="106" y="0"/>
                </a:lnTo>
                <a:lnTo>
                  <a:pt x="127" y="58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6330950" y="2479675"/>
            <a:ext cx="687388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36"/>
          <p:cNvSpPr>
            <a:spLocks/>
          </p:cNvSpPr>
          <p:nvPr/>
        </p:nvSpPr>
        <p:spPr bwMode="auto">
          <a:xfrm>
            <a:off x="6835775" y="2625725"/>
            <a:ext cx="203200" cy="117475"/>
          </a:xfrm>
          <a:custGeom>
            <a:avLst/>
            <a:gdLst>
              <a:gd name="T0" fmla="*/ 21 w 128"/>
              <a:gd name="T1" fmla="*/ 0 h 74"/>
              <a:gd name="T2" fmla="*/ 127 w 128"/>
              <a:gd name="T3" fmla="*/ 73 h 74"/>
              <a:gd name="T4" fmla="*/ 0 w 128"/>
              <a:gd name="T5" fmla="*/ 58 h 74"/>
              <a:gd name="T6" fmla="*/ 21 w 128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74">
                <a:moveTo>
                  <a:pt x="21" y="0"/>
                </a:moveTo>
                <a:lnTo>
                  <a:pt x="127" y="73"/>
                </a:lnTo>
                <a:lnTo>
                  <a:pt x="0" y="58"/>
                </a:lnTo>
                <a:lnTo>
                  <a:pt x="21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 flipV="1">
            <a:off x="6335713" y="2416175"/>
            <a:ext cx="390525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3324225" y="5213350"/>
            <a:ext cx="1400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b="0">
                <a:solidFill>
                  <a:srgbClr val="000000"/>
                </a:solidFill>
              </a:rPr>
              <a:t>Intact Laminate</a:t>
            </a: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 rot="20520000">
            <a:off x="4775200" y="3578225"/>
            <a:ext cx="1538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b="0">
                <a:solidFill>
                  <a:srgbClr val="000000"/>
                </a:solidFill>
              </a:rPr>
              <a:t>Totally Degraded</a:t>
            </a:r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 flipH="1">
            <a:off x="2124075" y="2957512"/>
            <a:ext cx="52006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 flipH="1">
            <a:off x="2114550" y="4557712"/>
            <a:ext cx="4191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66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4" y="2057400"/>
            <a:ext cx="7626096" cy="21579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7.2.1. Ply discount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FPF: compute </a:t>
            </a:r>
            <a:r>
              <a:rPr lang="en-US" sz="2400" dirty="0" err="1"/>
              <a:t>R@failure</a:t>
            </a:r>
            <a:r>
              <a:rPr lang="en-US" sz="2400" dirty="0"/>
              <a:t> with the failure criteria of your choice</a:t>
            </a:r>
          </a:p>
          <a:p>
            <a:r>
              <a:rPr lang="en-US" sz="2400" dirty="0"/>
              <a:t>Degrade the moduli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endParaRPr lang="en-US" sz="2400" dirty="0"/>
          </a:p>
          <a:p>
            <a:r>
              <a:rPr lang="en-US" sz="2400" dirty="0"/>
              <a:t>LPF: re-compute </a:t>
            </a:r>
            <a:r>
              <a:rPr lang="en-US" sz="2400" dirty="0" err="1"/>
              <a:t>R@failure</a:t>
            </a:r>
            <a:r>
              <a:rPr lang="en-US" sz="2400" dirty="0"/>
              <a:t> ignoring matrix modes, i.e., LPF corresponds to a fiber mode of failure (</a:t>
            </a:r>
            <a:r>
              <a:rPr lang="en-US" sz="2000" i="1" dirty="0"/>
              <a:t>LPF is the FPF of the second round of calculations</a:t>
            </a:r>
            <a:r>
              <a:rPr lang="en-US" sz="2400" dirty="0"/>
              <a:t>)</a:t>
            </a:r>
          </a:p>
          <a:p>
            <a:r>
              <a:rPr lang="en-US" sz="2400" dirty="0"/>
              <a:t>0&lt;d&lt;1: damage factor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uee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37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than ply discount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8. Damage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21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2" y="4511564"/>
            <a:ext cx="7488936" cy="1344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7.4. Carpet plots for strength design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33728"/>
            <a:ext cx="7580376" cy="286207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25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1371600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Restrict the design space to the following family of laminates: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44196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Strength-design:</a:t>
            </a:r>
          </a:p>
        </p:txBody>
      </p:sp>
    </p:spTree>
    <p:extLst>
      <p:ext uri="{BB962C8B-B14F-4D97-AF65-F5344CB8AC3E}">
        <p14:creationId xmlns:p14="http://schemas.microsoft.com/office/powerpoint/2010/main" val="2331800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7.4. FPF tensile strength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10" y="1600200"/>
            <a:ext cx="4954579" cy="4876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08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7.4. LPF tensile strength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12" y="1600200"/>
            <a:ext cx="5022376" cy="4876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13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7.4. LPF compressive strength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10" y="1600200"/>
            <a:ext cx="4954579" cy="4876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88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7.4. LPF shear strength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62" y="1600200"/>
            <a:ext cx="4957675" cy="4876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4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7.0. Modes of fracture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85" y="2164080"/>
            <a:ext cx="6285230" cy="25298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56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!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7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7516368" cy="841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54936"/>
            <a:ext cx="7516368" cy="1197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54680"/>
            <a:ext cx="7479792" cy="960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91000"/>
            <a:ext cx="7516368" cy="941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59096"/>
            <a:ext cx="7516368" cy="832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641848"/>
            <a:ext cx="7562088" cy="987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7.0. Review micromechanics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Longitudinal tension:.......</a:t>
            </a:r>
          </a:p>
          <a:p>
            <a:endParaRPr lang="en-US" sz="2000" dirty="0"/>
          </a:p>
          <a:p>
            <a:r>
              <a:rPr lang="en-US" sz="2000" dirty="0"/>
              <a:t>Longitudinal compression: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Transverse tension:………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Transv</a:t>
            </a:r>
            <a:r>
              <a:rPr lang="en-US" sz="2000" dirty="0"/>
              <a:t>. compression:</a:t>
            </a:r>
          </a:p>
          <a:p>
            <a:endParaRPr lang="en-US" sz="2000" dirty="0"/>
          </a:p>
          <a:p>
            <a:r>
              <a:rPr lang="en-US" sz="2000" dirty="0"/>
              <a:t>Out-of-plane shear:.......</a:t>
            </a:r>
          </a:p>
          <a:p>
            <a:endParaRPr lang="en-US" sz="2000" dirty="0"/>
          </a:p>
          <a:p>
            <a:r>
              <a:rPr lang="en-US" sz="2000" dirty="0"/>
              <a:t>In-plane shear:………………..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1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7.1.1. Strength ratio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9456" y="2971800"/>
                <a:ext cx="2665089" cy="664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𝑆𝑡𝑟𝑒𝑛𝑔𝑡h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𝐴𝑝𝑝𝑙𝑖𝑒𝑑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𝑆𝑡𝑟𝑒𝑠𝑠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456" y="2971800"/>
                <a:ext cx="2665089" cy="66492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934067" y="4876800"/>
            <a:ext cx="5275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This is for a single lamina!  Not for a laminate!</a:t>
            </a:r>
          </a:p>
          <a:p>
            <a:pPr algn="ctr"/>
            <a:r>
              <a:rPr lang="en-US" dirty="0"/>
              <a:t>For a laminate we use FPF and LPF defined later.</a:t>
            </a:r>
          </a:p>
        </p:txBody>
      </p:sp>
    </p:spTree>
    <p:extLst>
      <p:ext uri="{BB962C8B-B14F-4D97-AF65-F5344CB8AC3E}">
        <p14:creationId xmlns:p14="http://schemas.microsoft.com/office/powerpoint/2010/main" val="138186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7.1.2. Maximum stress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7534656" cy="155448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752088"/>
            <a:ext cx="7488936" cy="11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00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7.1.2. Max. stress, cont’d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28787"/>
            <a:ext cx="5486400" cy="46196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8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7.1.3. Max. strain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1231392"/>
            <a:ext cx="7571232" cy="978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81200"/>
            <a:ext cx="4572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54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7.1.4. Interacting failure criterion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Longitudinal tensile strength is </a:t>
            </a:r>
            <a:r>
              <a:rPr lang="en-US" i="1" dirty="0">
                <a:solidFill>
                  <a:srgbClr val="0070C0"/>
                </a:solidFill>
              </a:rPr>
              <a:t>fiber</a:t>
            </a:r>
            <a:r>
              <a:rPr lang="en-US" i="1" dirty="0"/>
              <a:t> dominated</a:t>
            </a:r>
            <a:r>
              <a:rPr lang="en-US" dirty="0"/>
              <a:t>, thus uncoupled from anything else.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Longitudinal compressive strength is </a:t>
            </a:r>
            <a:r>
              <a:rPr lang="en-US" i="1" dirty="0">
                <a:solidFill>
                  <a:srgbClr val="0070C0"/>
                </a:solidFill>
              </a:rPr>
              <a:t>fiber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70C0"/>
                </a:solidFill>
              </a:rPr>
              <a:t>matrix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influenced, so it is coupled (G</a:t>
            </a:r>
            <a:r>
              <a:rPr lang="en-US" baseline="-25000" dirty="0"/>
              <a:t>12</a:t>
            </a:r>
            <a:r>
              <a:rPr lang="en-US" dirty="0"/>
              <a:t> is matrix dominated)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9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62200"/>
            <a:ext cx="7516368" cy="841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59936"/>
            <a:ext cx="7516368" cy="11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4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3534</TotalTime>
  <Words>1160</Words>
  <Application>Microsoft Office PowerPoint</Application>
  <PresentationFormat>On-screen Show (4:3)</PresentationFormat>
  <Paragraphs>173</Paragraphs>
  <Slides>30</Slides>
  <Notes>2</Notes>
  <HiddenSlides>10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Symbol</vt:lpstr>
      <vt:lpstr>Wingdings</vt:lpstr>
      <vt:lpstr>Clarity</vt:lpstr>
      <vt:lpstr>Equation</vt:lpstr>
      <vt:lpstr>Introduction to Composite Materials Design Chapter 7: strength</vt:lpstr>
      <vt:lpstr>7.0. Introduction</vt:lpstr>
      <vt:lpstr>7.0. Modes of fracture</vt:lpstr>
      <vt:lpstr>7.0. Review micromechanics</vt:lpstr>
      <vt:lpstr>7.1.1. Strength ratio</vt:lpstr>
      <vt:lpstr>7.1.2. Maximum stress</vt:lpstr>
      <vt:lpstr>7.1.2. Max. stress, cont’d</vt:lpstr>
      <vt:lpstr>7.1.3. Max. strain</vt:lpstr>
      <vt:lpstr>7.1.4. Interacting failure criterion</vt:lpstr>
      <vt:lpstr>7.1.4. Interacting (cont’d)</vt:lpstr>
      <vt:lpstr>7.1.4. interacting (cont’d)</vt:lpstr>
      <vt:lpstr>7.2. Laminate First Ply Failure (FPF)</vt:lpstr>
      <vt:lpstr>7.2. FPF</vt:lpstr>
      <vt:lpstr>FPF (cont’d)</vt:lpstr>
      <vt:lpstr>7.2.1. In-situ strength affects FPF</vt:lpstr>
      <vt:lpstr>s2 in [0/90/0] T300/944</vt:lpstr>
      <vt:lpstr>Mode I fracture toughness</vt:lpstr>
      <vt:lpstr>Mode II fracture toughness GIIC</vt:lpstr>
      <vt:lpstr>In-situ strength</vt:lpstr>
      <vt:lpstr>Why this happens?</vt:lpstr>
      <vt:lpstr>Recap FPF</vt:lpstr>
      <vt:lpstr>7.2. Laminate strength (LPF)</vt:lpstr>
      <vt:lpstr>7.2.1. Ply discount</vt:lpstr>
      <vt:lpstr>Better than ply discount</vt:lpstr>
      <vt:lpstr>7.4. Carpet plots for strength design</vt:lpstr>
      <vt:lpstr>7.4. FPF tensile strength</vt:lpstr>
      <vt:lpstr>7.4. LPF tensile strength</vt:lpstr>
      <vt:lpstr>7.4. LPF compressive strength</vt:lpstr>
      <vt:lpstr>7.4. LPF shear strength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Micromechanics</dc:title>
  <dc:creator>ever.barbero</dc:creator>
  <cp:lastModifiedBy>EJB</cp:lastModifiedBy>
  <cp:revision>255</cp:revision>
  <cp:lastPrinted>2013-09-17T14:23:24Z</cp:lastPrinted>
  <dcterms:created xsi:type="dcterms:W3CDTF">2011-09-12T15:16:48Z</dcterms:created>
  <dcterms:modified xsi:type="dcterms:W3CDTF">2018-11-24T14:57:36Z</dcterms:modified>
</cp:coreProperties>
</file>