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4"/>
  </p:notesMasterIdLst>
  <p:sldIdLst>
    <p:sldId id="256" r:id="rId2"/>
    <p:sldId id="304" r:id="rId3"/>
    <p:sldId id="305" r:id="rId4"/>
    <p:sldId id="306" r:id="rId5"/>
    <p:sldId id="307" r:id="rId6"/>
    <p:sldId id="309" r:id="rId7"/>
    <p:sldId id="308" r:id="rId8"/>
    <p:sldId id="310" r:id="rId9"/>
    <p:sldId id="311" r:id="rId10"/>
    <p:sldId id="313" r:id="rId11"/>
    <p:sldId id="314" r:id="rId12"/>
    <p:sldId id="300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3A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2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F6314FB-61D2-4699-AD08-1EA462014998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9EE920-4FD1-4DFB-AD54-0A48EB5EA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82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6D75-85F0-466D-B1A5-64C48FA83B32}" type="datetime1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</a:t>
            </a:r>
            <a:r>
              <a:rPr lang="en-US" dirty="0" err="1"/>
              <a:t>uee</a:t>
            </a:r>
            <a:r>
              <a:rPr lang="en-US" dirty="0"/>
              <a:t> only.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F470-4A37-4F4C-A6B2-8D69AF76BDDF}" type="datetime1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</a:t>
            </a:r>
            <a:r>
              <a:rPr lang="en-US" dirty="0" err="1"/>
              <a:t>uee</a:t>
            </a:r>
            <a:r>
              <a:rPr lang="en-US" dirty="0"/>
              <a:t> only.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A99EC-E5E8-47FF-BA4B-EC0004816D74}" type="datetime1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</a:t>
            </a:r>
            <a:r>
              <a:rPr lang="en-US" dirty="0" err="1"/>
              <a:t>uee</a:t>
            </a:r>
            <a:r>
              <a:rPr lang="en-US" dirty="0"/>
              <a:t> only.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162800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8EC1-0B66-4270-AC10-FF98EA8B9F3F}" type="datetime1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</a:t>
            </a:r>
            <a:r>
              <a:rPr lang="en-US" dirty="0" err="1"/>
              <a:t>uee</a:t>
            </a:r>
            <a:r>
              <a:rPr lang="en-US" dirty="0"/>
              <a:t> only.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0296-50B9-434B-AA42-769D1F389270}" type="datetime1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</a:t>
            </a:r>
            <a:r>
              <a:rPr lang="en-US" dirty="0" err="1"/>
              <a:t>uee</a:t>
            </a:r>
            <a:r>
              <a:rPr lang="en-US" dirty="0"/>
              <a:t> only.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64B1-9681-44CB-A5C2-F85A093D2B05}" type="datetime1">
              <a:rPr lang="en-US" smtClean="0"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</a:t>
            </a:r>
            <a:r>
              <a:rPr lang="en-US" dirty="0" err="1"/>
              <a:t>uee</a:t>
            </a:r>
            <a:r>
              <a:rPr lang="en-US" dirty="0"/>
              <a:t> only.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DC5D-DF73-4AA9-A769-5009FC72E1D6}" type="datetime1">
              <a:rPr lang="en-US" smtClean="0"/>
              <a:t>11/24/2018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</a:t>
            </a:r>
            <a:r>
              <a:rPr lang="en-US" dirty="0" err="1"/>
              <a:t>uee</a:t>
            </a:r>
            <a:r>
              <a:rPr lang="en-US" dirty="0"/>
              <a:t> only.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030B-44E5-4905-B929-CA5B429D721D}" type="datetime1">
              <a:rPr lang="en-US" smtClean="0"/>
              <a:t>11/24/2018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</a:t>
            </a:r>
            <a:r>
              <a:rPr lang="en-US" dirty="0" err="1"/>
              <a:t>uee</a:t>
            </a:r>
            <a:r>
              <a:rPr lang="en-US" dirty="0"/>
              <a:t> only.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EDF9-A897-4C55-B221-C6DF9C8280A9}" type="datetime1">
              <a:rPr lang="en-US" smtClean="0"/>
              <a:t>11/24/2018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</a:t>
            </a:r>
            <a:r>
              <a:rPr lang="en-US" dirty="0" err="1"/>
              <a:t>uee</a:t>
            </a:r>
            <a:r>
              <a:rPr lang="en-US" dirty="0"/>
              <a:t> only.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E846-15A6-4AAA-A661-E119B4F87F97}" type="datetime1">
              <a:rPr lang="en-US" smtClean="0"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</a:t>
            </a:r>
            <a:r>
              <a:rPr lang="en-US" dirty="0" err="1"/>
              <a:t>uee</a:t>
            </a:r>
            <a:r>
              <a:rPr lang="en-US" dirty="0"/>
              <a:t> only.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08E4-D372-4CA3-9335-E552FA8487CA}" type="datetime1">
              <a:rPr lang="en-US" smtClean="0"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</a:t>
            </a:r>
            <a:r>
              <a:rPr lang="en-US" dirty="0" err="1"/>
              <a:t>uee</a:t>
            </a:r>
            <a:r>
              <a:rPr lang="en-US" dirty="0"/>
              <a:t> only.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239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983061B-8627-438C-A2F2-898DBEAC1FEE}" type="datetime1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(c) Ever J. Barbero, educational, noncommercial </a:t>
            </a:r>
            <a:r>
              <a:rPr lang="en-US" dirty="0" err="1"/>
              <a:t>uee</a:t>
            </a:r>
            <a:r>
              <a:rPr lang="en-US" dirty="0"/>
              <a:t> only.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6645F15-3DE2-43C2-B7C2-CE93688BFE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Introduction to </a:t>
            </a:r>
            <a:r>
              <a:rPr lang="en-US" sz="3200" dirty="0" err="1"/>
              <a:t>CompoSite</a:t>
            </a:r>
            <a:r>
              <a:rPr lang="en-US" sz="3200" dirty="0"/>
              <a:t> Materials Design</a:t>
            </a:r>
            <a:br>
              <a:rPr lang="en-US" sz="3200" dirty="0"/>
            </a:br>
            <a:r>
              <a:rPr lang="en-US" sz="3200" dirty="0"/>
              <a:t>Chapter 5: </a:t>
            </a:r>
            <a:r>
              <a:rPr lang="en-US" sz="3200" b="1" dirty="0"/>
              <a:t>PLY mechanics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Introduction to Composite Materials Design</a:t>
            </a:r>
            <a:r>
              <a:rPr lang="en-US" sz="2800"/>
              <a:t>—Third </a:t>
            </a:r>
            <a:r>
              <a:rPr lang="en-US" sz="2800" dirty="0"/>
              <a:t>Edition</a:t>
            </a:r>
          </a:p>
          <a:p>
            <a:r>
              <a:rPr lang="en-US" sz="2800" dirty="0"/>
              <a:t>Dr. Ever J. Barbero</a:t>
            </a:r>
          </a:p>
          <a:p>
            <a:fld id="{C391BE28-FF8D-40B5-ACCB-7BD50613F97A}" type="datetime4">
              <a:rPr lang="en-US" sz="2000" smtClean="0"/>
              <a:t>November 24, 2018</a:t>
            </a:fld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6016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5.4.2 Stress and strain transformation: why?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use only.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10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323975"/>
            <a:ext cx="5715000" cy="50006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94947" y="6096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Fig. 5.1</a:t>
            </a:r>
          </a:p>
        </p:txBody>
      </p:sp>
    </p:spTree>
    <p:extLst>
      <p:ext uri="{BB962C8B-B14F-4D97-AF65-F5344CB8AC3E}">
        <p14:creationId xmlns:p14="http://schemas.microsoft.com/office/powerpoint/2010/main" val="3008506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5.4.1 Coordinate transformations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512" y="2233612"/>
            <a:ext cx="5514975" cy="360997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use only.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11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0" y="6096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Fig. 5.9</a:t>
            </a:r>
          </a:p>
        </p:txBody>
      </p:sp>
    </p:spTree>
    <p:extLst>
      <p:ext uri="{BB962C8B-B14F-4D97-AF65-F5344CB8AC3E}">
        <p14:creationId xmlns:p14="http://schemas.microsoft.com/office/powerpoint/2010/main" val="1945532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!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 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use only.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73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5.1. Coordinate systems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use only.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323975"/>
            <a:ext cx="5715000" cy="50006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94947" y="6096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Fig. 5.1</a:t>
            </a:r>
          </a:p>
        </p:txBody>
      </p:sp>
    </p:spTree>
    <p:extLst>
      <p:ext uri="{BB962C8B-B14F-4D97-AF65-F5344CB8AC3E}">
        <p14:creationId xmlns:p14="http://schemas.microsoft.com/office/powerpoint/2010/main" val="758233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5.2.1. Stress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56" y="1348429"/>
            <a:ext cx="7329488" cy="4595171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use only.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094947" y="6096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Fig. 5.4</a:t>
            </a:r>
          </a:p>
        </p:txBody>
      </p:sp>
    </p:spTree>
    <p:extLst>
      <p:ext uri="{BB962C8B-B14F-4D97-AF65-F5344CB8AC3E}">
        <p14:creationId xmlns:p14="http://schemas.microsoft.com/office/powerpoint/2010/main" val="246287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Stress: contracted notation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800855"/>
              </p:ext>
            </p:extLst>
          </p:nvPr>
        </p:nvGraphicFramePr>
        <p:xfrm>
          <a:off x="457200" y="1600200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Stress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Contracted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en-US" sz="3200" baseline="-25000" dirty="0">
                          <a:latin typeface="Symbol" panose="05050102010706020507" pitchFamily="18" charset="2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en-US" sz="3200" baseline="-25000" dirty="0">
                          <a:latin typeface="Symbol" panose="05050102010706020507" pitchFamily="18" charset="2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en-US" sz="3200" baseline="-25000" dirty="0">
                          <a:latin typeface="Symbol" panose="05050102010706020507" pitchFamily="18" charset="2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en-US" sz="3200" baseline="-25000" dirty="0">
                          <a:latin typeface="Symbol" panose="05050102010706020507" pitchFamily="18" charset="2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en-US" sz="3200" baseline="-25000" dirty="0">
                          <a:latin typeface="Symbol" panose="05050102010706020507" pitchFamily="18" charset="2"/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en-US" sz="3200" baseline="-25000" dirty="0">
                          <a:latin typeface="Symbol" panose="05050102010706020507" pitchFamily="18" charset="2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en-US" sz="3200" baseline="-25000" dirty="0">
                          <a:latin typeface="Symbol" panose="05050102010706020507" pitchFamily="18" charset="2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en-US" sz="3200" baseline="-25000" dirty="0">
                          <a:latin typeface="Symbol" panose="05050102010706020507" pitchFamily="18" charset="2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en-US" sz="3200" baseline="-25000" dirty="0">
                          <a:latin typeface="Symbol" panose="05050102010706020507" pitchFamily="18" charset="2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en-US" sz="3200" baseline="-25000" dirty="0">
                          <a:latin typeface="Symbol" panose="05050102010706020507" pitchFamily="18" charset="2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en-US" sz="3200" baseline="-25000" dirty="0">
                          <a:latin typeface="Symbol" panose="05050102010706020507" pitchFamily="18" charset="2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en-US" sz="3200" baseline="-25000" dirty="0">
                          <a:latin typeface="Symbol" panose="05050102010706020507" pitchFamily="18" charset="2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use only.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7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5.2.2. Strain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512" y="1705084"/>
            <a:ext cx="5514975" cy="160972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use only.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25482" y="3627587"/>
                <a:ext cx="1493037" cy="11730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𝜖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𝑥𝑥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482" y="3627587"/>
                <a:ext cx="1493037" cy="117301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981200" y="362758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Fig. 5.6</a:t>
            </a:r>
          </a:p>
        </p:txBody>
      </p:sp>
    </p:spTree>
    <p:extLst>
      <p:ext uri="{BB962C8B-B14F-4D97-AF65-F5344CB8AC3E}">
        <p14:creationId xmlns:p14="http://schemas.microsoft.com/office/powerpoint/2010/main" val="1777769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5.2.2. Strain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025" y="2071687"/>
            <a:ext cx="5514975" cy="393382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use only.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3294103"/>
                <a:ext cx="1768048" cy="20440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𝜖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𝑥𝑥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𝜖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𝑦𝑦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294103"/>
                <a:ext cx="1768048" cy="204402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791200" y="6095043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Fig. 5.7</a:t>
            </a:r>
          </a:p>
        </p:txBody>
      </p:sp>
    </p:spTree>
    <p:extLst>
      <p:ext uri="{BB962C8B-B14F-4D97-AF65-F5344CB8AC3E}">
        <p14:creationId xmlns:p14="http://schemas.microsoft.com/office/powerpoint/2010/main" val="304294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Strain: contracted notation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0359386"/>
              </p:ext>
            </p:extLst>
          </p:nvPr>
        </p:nvGraphicFramePr>
        <p:xfrm>
          <a:off x="457200" y="1600200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Strain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Contracted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3200" baseline="-25000" dirty="0">
                          <a:latin typeface="Symbol" panose="05050102010706020507" pitchFamily="18" charset="2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3200" baseline="-25000" dirty="0">
                          <a:latin typeface="Symbol" panose="05050102010706020507" pitchFamily="18" charset="2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3200" baseline="-25000" dirty="0">
                          <a:latin typeface="Symbol" panose="05050102010706020507" pitchFamily="18" charset="2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3200" baseline="-25000" dirty="0">
                          <a:latin typeface="Symbol" panose="05050102010706020507" pitchFamily="18" charset="2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3200" baseline="-25000" dirty="0">
                          <a:latin typeface="Symbol" panose="05050102010706020507" pitchFamily="18" charset="2"/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3200" baseline="-25000" dirty="0">
                          <a:latin typeface="Symbol" panose="05050102010706020507" pitchFamily="18" charset="2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ymbol" panose="05050102010706020507" pitchFamily="18" charset="2"/>
                        </a:rPr>
                        <a:t>2e</a:t>
                      </a:r>
                      <a:r>
                        <a:rPr lang="en-US" sz="3200" baseline="-25000" dirty="0">
                          <a:latin typeface="Symbol" panose="05050102010706020507" pitchFamily="18" charset="2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ymbol" panose="05050102010706020507" pitchFamily="18" charset="2"/>
                        </a:rPr>
                        <a:t>2e</a:t>
                      </a:r>
                      <a:r>
                        <a:rPr lang="en-US" sz="3200" baseline="-25000" dirty="0">
                          <a:latin typeface="Symbol" panose="05050102010706020507" pitchFamily="18" charset="2"/>
                        </a:rPr>
                        <a:t>4 </a:t>
                      </a:r>
                      <a:r>
                        <a:rPr lang="en-US" sz="3200" baseline="0" dirty="0">
                          <a:latin typeface="Symbol" panose="05050102010706020507" pitchFamily="18" charset="2"/>
                        </a:rPr>
                        <a:t>= </a:t>
                      </a:r>
                      <a:r>
                        <a:rPr lang="en-US" sz="3200" dirty="0"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en-US" sz="3200" baseline="-25000" dirty="0">
                          <a:latin typeface="Symbol" panose="05050102010706020507" pitchFamily="18" charset="2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ymbol" panose="05050102010706020507" pitchFamily="18" charset="2"/>
                        </a:rPr>
                        <a:t>2e</a:t>
                      </a:r>
                      <a:r>
                        <a:rPr lang="en-US" sz="3200" baseline="-25000" dirty="0">
                          <a:latin typeface="Symbol" panose="05050102010706020507" pitchFamily="18" charset="2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ymbol" panose="05050102010706020507" pitchFamily="18" charset="2"/>
                        </a:rPr>
                        <a:t>2e</a:t>
                      </a:r>
                      <a:r>
                        <a:rPr lang="en-US" sz="3200" baseline="-25000" dirty="0">
                          <a:latin typeface="Symbol" panose="05050102010706020507" pitchFamily="18" charset="2"/>
                        </a:rPr>
                        <a:t>5</a:t>
                      </a:r>
                      <a:r>
                        <a:rPr lang="en-US" sz="3200" baseline="0" dirty="0">
                          <a:latin typeface="Symbol" panose="05050102010706020507" pitchFamily="18" charset="2"/>
                        </a:rPr>
                        <a:t>= </a:t>
                      </a:r>
                      <a:r>
                        <a:rPr lang="en-US" sz="3200" dirty="0"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en-US" sz="3200" baseline="-25000" dirty="0">
                          <a:latin typeface="Symbol" panose="05050102010706020507" pitchFamily="18" charset="2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ymbol" panose="05050102010706020507" pitchFamily="18" charset="2"/>
                        </a:rPr>
                        <a:t>2e</a:t>
                      </a:r>
                      <a:r>
                        <a:rPr lang="en-US" sz="3200" baseline="-25000" dirty="0">
                          <a:latin typeface="Symbol" panose="05050102010706020507" pitchFamily="18" charset="2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ymbol" panose="05050102010706020507" pitchFamily="18" charset="2"/>
                        </a:rPr>
                        <a:t>2e</a:t>
                      </a:r>
                      <a:r>
                        <a:rPr lang="en-US" sz="3200" baseline="-25000" dirty="0">
                          <a:latin typeface="Symbol" panose="05050102010706020507" pitchFamily="18" charset="2"/>
                        </a:rPr>
                        <a:t>6</a:t>
                      </a:r>
                      <a:r>
                        <a:rPr lang="en-US" sz="3200" baseline="0" dirty="0">
                          <a:latin typeface="Symbol" panose="05050102010706020507" pitchFamily="18" charset="2"/>
                        </a:rPr>
                        <a:t>= </a:t>
                      </a:r>
                      <a:r>
                        <a:rPr lang="en-US" sz="3200" dirty="0"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en-US" sz="3200" baseline="-25000" dirty="0">
                          <a:latin typeface="Symbol" panose="05050102010706020507" pitchFamily="18" charset="2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</a:t>
            </a:r>
            <a:r>
              <a:rPr lang="en-US" dirty="0" err="1"/>
              <a:t>uee</a:t>
            </a:r>
            <a:r>
              <a:rPr lang="en-US" dirty="0"/>
              <a:t> only.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78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5.3. Stress-strain equations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513" y="1676400"/>
            <a:ext cx="5514975" cy="292417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use only.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8</a:t>
            </a:fld>
            <a:endParaRPr lang="en-US"/>
          </a:p>
        </p:txBody>
      </p:sp>
      <p:pic>
        <p:nvPicPr>
          <p:cNvPr id="7" name="Content Placeholder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004" y="4915520"/>
            <a:ext cx="5207993" cy="7022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0" y="42672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Fig. 5.8</a:t>
            </a:r>
          </a:p>
        </p:txBody>
      </p:sp>
    </p:spTree>
    <p:extLst>
      <p:ext uri="{BB962C8B-B14F-4D97-AF65-F5344CB8AC3E}">
        <p14:creationId xmlns:p14="http://schemas.microsoft.com/office/powerpoint/2010/main" val="1549230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5.4.1 Coordinate transformations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512" y="2233612"/>
            <a:ext cx="5514975" cy="360997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use only.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0" y="6096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Fig. 5.9</a:t>
            </a:r>
          </a:p>
        </p:txBody>
      </p:sp>
    </p:spTree>
    <p:extLst>
      <p:ext uri="{BB962C8B-B14F-4D97-AF65-F5344CB8AC3E}">
        <p14:creationId xmlns:p14="http://schemas.microsoft.com/office/powerpoint/2010/main" val="2026708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2868</TotalTime>
  <Words>301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Symbol</vt:lpstr>
      <vt:lpstr>Clarity</vt:lpstr>
      <vt:lpstr>Introduction to CompoSite Materials Design Chapter 5: PLY mechanics</vt:lpstr>
      <vt:lpstr>5.1. Coordinate systems</vt:lpstr>
      <vt:lpstr>5.2.1. Stress</vt:lpstr>
      <vt:lpstr>Stress: contracted notation</vt:lpstr>
      <vt:lpstr>5.2.2. Strain</vt:lpstr>
      <vt:lpstr>5.2.2. Strain</vt:lpstr>
      <vt:lpstr>Strain: contracted notation</vt:lpstr>
      <vt:lpstr>5.3. Stress-strain equations</vt:lpstr>
      <vt:lpstr>5.4.1 Coordinate transformations</vt:lpstr>
      <vt:lpstr>5.4.2 Stress and strain transformation: why?</vt:lpstr>
      <vt:lpstr>5.4.1 Coordinate transformations</vt:lpstr>
      <vt:lpstr>Thank you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Micromechanics</dc:title>
  <dc:creator>ever.barbero</dc:creator>
  <cp:lastModifiedBy>EJB</cp:lastModifiedBy>
  <cp:revision>158</cp:revision>
  <cp:lastPrinted>2013-09-17T14:23:24Z</cp:lastPrinted>
  <dcterms:created xsi:type="dcterms:W3CDTF">2011-09-12T15:16:48Z</dcterms:created>
  <dcterms:modified xsi:type="dcterms:W3CDTF">2018-11-24T14:58:22Z</dcterms:modified>
</cp:coreProperties>
</file>