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5"/>
  </p:notesMasterIdLst>
  <p:sldIdLst>
    <p:sldId id="256" r:id="rId2"/>
    <p:sldId id="302" r:id="rId3"/>
    <p:sldId id="258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6" r:id="rId26"/>
    <p:sldId id="282" r:id="rId27"/>
    <p:sldId id="299" r:id="rId28"/>
    <p:sldId id="285" r:id="rId29"/>
    <p:sldId id="283" r:id="rId30"/>
    <p:sldId id="284" r:id="rId31"/>
    <p:sldId id="294" r:id="rId32"/>
    <p:sldId id="295" r:id="rId33"/>
    <p:sldId id="296" r:id="rId34"/>
    <p:sldId id="297" r:id="rId35"/>
    <p:sldId id="287" r:id="rId36"/>
    <p:sldId id="288" r:id="rId37"/>
    <p:sldId id="289" r:id="rId38"/>
    <p:sldId id="290" r:id="rId39"/>
    <p:sldId id="291" r:id="rId40"/>
    <p:sldId id="292" r:id="rId41"/>
    <p:sldId id="303" r:id="rId42"/>
    <p:sldId id="304" r:id="rId43"/>
    <p:sldId id="300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6314FB-61D2-4699-AD08-1EA462014998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9EE920-4FD1-4DFB-AD54-0A48EB5EA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8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fibers and composite</a:t>
            </a:r>
            <a:r>
              <a:rPr lang="en-US" baseline="0" dirty="0"/>
              <a:t> for them to see how thin they 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EE920-4FD1-4DFB-AD54-0A48EB5EA4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8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EE920-4FD1-4DFB-AD54-0A48EB5EA4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Symmetry,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EE920-4FD1-4DFB-AD54-0A48EB5EA4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F2T</a:t>
            </a:r>
            <a:r>
              <a:rPr lang="en-US" baseline="0" dirty="0"/>
              <a:t> is the transverse tensile strength of an unconstrained “thick” unidirectional lamina.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EE920-4FD1-4DFB-AD54-0A48EB5EA4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7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</a:t>
            </a:r>
            <a:r>
              <a:rPr lang="en-US" baseline="0" dirty="0"/>
              <a:t> misalignment -&gt;0, the max. of sigma vs. gamma tends to G12. As misalignment increases, the maximum decreases rapidly. Joining the maxima we get the imperfection sensitivity curve.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EE920-4FD1-4DFB-AD54-0A48EB5EA4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6D75-85F0-466D-B1A5-64C48FA83B32}" type="datetime1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F470-4A37-4F4C-A6B2-8D69AF76BDDF}" type="datetime1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A99EC-E5E8-47FF-BA4B-EC0004816D74}" type="datetime1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1628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A8EC1-0B66-4270-AC10-FF98EA8B9F3F}" type="datetime1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0296-50B9-434B-AA42-769D1F389270}" type="datetime1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464B1-9681-44CB-A5C2-F85A093D2B05}" type="datetime1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DC5D-DF73-4AA9-A769-5009FC72E1D6}" type="datetime1">
              <a:rPr lang="en-US" smtClean="0"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E030B-44E5-4905-B929-CA5B429D721D}" type="datetime1">
              <a:rPr lang="en-US" smtClean="0"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CEDF9-A897-4C55-B221-C6DF9C8280A9}" type="datetime1">
              <a:rPr lang="en-US" smtClean="0"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E846-15A6-4AAA-A661-E119B4F87F97}" type="datetime1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8E4-D372-4CA3-9335-E552FA8487CA}" type="datetime1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239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983061B-8627-438C-A2F2-898DBEAC1FEE}" type="datetime1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6645F15-3DE2-43C2-B7C2-CE93688BFE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Introduction to Composite Materials Design</a:t>
            </a:r>
            <a:br>
              <a:rPr lang="en-US" sz="3200" dirty="0"/>
            </a:br>
            <a:r>
              <a:rPr lang="en-US" sz="3200" dirty="0"/>
              <a:t>Chapter 4: </a:t>
            </a:r>
            <a:r>
              <a:rPr lang="en-US" sz="3200" b="1" dirty="0"/>
              <a:t>Micromechanics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Introduction to Composite Materials Design</a:t>
            </a:r>
            <a:r>
              <a:rPr lang="en-US" sz="2800"/>
              <a:t>—Third </a:t>
            </a:r>
            <a:r>
              <a:rPr lang="en-US" sz="2800" dirty="0"/>
              <a:t>Edition </a:t>
            </a:r>
          </a:p>
          <a:p>
            <a:r>
              <a:rPr lang="en-US" sz="2800" dirty="0"/>
              <a:t>Dr. Ever J. Barbero</a:t>
            </a:r>
          </a:p>
          <a:p>
            <a:fld id="{C391BE28-FF8D-40B5-ACCB-7BD50613F97A}" type="datetime4">
              <a:rPr lang="en-US" sz="2000" smtClean="0"/>
              <a:t>November 24, 2018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6016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Orthotropic material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8" y="2400071"/>
            <a:ext cx="6296904" cy="3277058"/>
          </a:xfr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86740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1828800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1</a:t>
            </a:r>
            <a:r>
              <a:rPr lang="en-US" dirty="0"/>
              <a:t>, E</a:t>
            </a:r>
            <a:r>
              <a:rPr lang="en-US" baseline="-25000" dirty="0"/>
              <a:t>2</a:t>
            </a:r>
            <a:r>
              <a:rPr lang="en-US" dirty="0"/>
              <a:t>, E</a:t>
            </a:r>
            <a:r>
              <a:rPr lang="en-US" baseline="-25000" dirty="0"/>
              <a:t>3</a:t>
            </a:r>
            <a:r>
              <a:rPr lang="en-US" dirty="0"/>
              <a:t>, G</a:t>
            </a:r>
            <a:r>
              <a:rPr lang="en-US" baseline="-25000" dirty="0"/>
              <a:t>12</a:t>
            </a:r>
            <a:r>
              <a:rPr lang="en-US" dirty="0"/>
              <a:t>, G</a:t>
            </a:r>
            <a:r>
              <a:rPr lang="en-US" baseline="-25000" dirty="0"/>
              <a:t>13</a:t>
            </a:r>
            <a:r>
              <a:rPr lang="en-US" dirty="0"/>
              <a:t>, G</a:t>
            </a:r>
            <a:r>
              <a:rPr lang="en-US" baseline="-25000" dirty="0"/>
              <a:t>23</a:t>
            </a:r>
            <a:r>
              <a:rPr lang="en-US" dirty="0"/>
              <a:t>,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Symbol" pitchFamily="18" charset="2"/>
              </a:rPr>
              <a:t>12</a:t>
            </a:r>
            <a:r>
              <a:rPr lang="en-US" dirty="0">
                <a:latin typeface="Symbol" pitchFamily="18" charset="2"/>
              </a:rPr>
              <a:t>, n</a:t>
            </a:r>
            <a:r>
              <a:rPr lang="en-US" baseline="-25000" dirty="0">
                <a:latin typeface="Symbol" pitchFamily="18" charset="2"/>
              </a:rPr>
              <a:t>13</a:t>
            </a:r>
            <a:r>
              <a:rPr lang="en-US" dirty="0">
                <a:latin typeface="Symbol" pitchFamily="18" charset="2"/>
              </a:rPr>
              <a:t>, n</a:t>
            </a:r>
            <a:r>
              <a:rPr lang="en-US" baseline="-25000" dirty="0">
                <a:latin typeface="Symbol" pitchFamily="18" charset="2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495970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isotropy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Isotropy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Transverse isotropy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394349"/>
              </p:ext>
            </p:extLst>
          </p:nvPr>
        </p:nvGraphicFramePr>
        <p:xfrm>
          <a:off x="920750" y="2209800"/>
          <a:ext cx="15621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" name="Equation" r:id="rId3" imgW="1562040" imgH="1269720" progId="Equation.DSMT4">
                  <p:embed/>
                </p:oleObj>
              </mc:Choice>
              <mc:Fallback>
                <p:oleObj name="Equation" r:id="rId3" imgW="1562040" imgH="126972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209800"/>
                        <a:ext cx="1562100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941982"/>
              </p:ext>
            </p:extLst>
          </p:nvPr>
        </p:nvGraphicFramePr>
        <p:xfrm>
          <a:off x="5168900" y="2197100"/>
          <a:ext cx="2070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" name="Equation" r:id="rId5" imgW="2070000" imgH="1295280" progId="Equation.DSMT4">
                  <p:embed/>
                </p:oleObj>
              </mc:Choice>
              <mc:Fallback>
                <p:oleObj name="Equation" r:id="rId5" imgW="2070000" imgH="12952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2197100"/>
                        <a:ext cx="20701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3714750"/>
            <a:ext cx="2124075" cy="2152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3700568"/>
            <a:ext cx="2448139" cy="21668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391400" y="4783983"/>
            <a:ext cx="1371600" cy="709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00600" y="5098308"/>
            <a:ext cx="1371600" cy="709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800600" y="4191000"/>
            <a:ext cx="1305138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381662" y="3886200"/>
            <a:ext cx="1305138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781800" y="3657600"/>
            <a:ext cx="609600" cy="1143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191000" y="3962400"/>
            <a:ext cx="609600" cy="1143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20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4.2.1. Longitudinal modulus E</a:t>
            </a:r>
            <a:r>
              <a:rPr lang="en-US" baseline="-25000" dirty="0"/>
              <a:t>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" y="2395393"/>
            <a:ext cx="3629532" cy="2257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97" y="2312515"/>
            <a:ext cx="3932469" cy="24234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2600" y="51170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51170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4.3</a:t>
            </a:r>
          </a:p>
        </p:txBody>
      </p:sp>
    </p:spTree>
    <p:extLst>
      <p:ext uri="{BB962C8B-B14F-4D97-AF65-F5344CB8AC3E}">
        <p14:creationId xmlns:p14="http://schemas.microsoft.com/office/powerpoint/2010/main" val="275230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239000" cy="990600"/>
          </a:xfrm>
        </p:spPr>
        <p:txBody>
          <a:bodyPr/>
          <a:lstStyle/>
          <a:p>
            <a:r>
              <a:rPr lang="en-US" dirty="0"/>
              <a:t>Table 2.1. Inorganic Fibers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28956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0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Table 2.9. Thermoset matrices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40386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06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239000" cy="990600"/>
          </a:xfrm>
        </p:spPr>
        <p:txBody>
          <a:bodyPr/>
          <a:lstStyle/>
          <a:p>
            <a:r>
              <a:rPr lang="en-US" dirty="0"/>
              <a:t>Table 1.4. Carbon fibers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20574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724400" y="1524000"/>
            <a:ext cx="0" cy="419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432871" y="1524000"/>
            <a:ext cx="0" cy="419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86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4.2.2. Transverse stiffness E</a:t>
            </a:r>
            <a:r>
              <a:rPr lang="en-US" baseline="-25000" dirty="0"/>
              <a:t>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71" y="2262977"/>
            <a:ext cx="3892459" cy="2332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4947" y="51170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4.7</a:t>
            </a:r>
          </a:p>
        </p:txBody>
      </p:sp>
    </p:spTree>
    <p:extLst>
      <p:ext uri="{BB962C8B-B14F-4D97-AF65-F5344CB8AC3E}">
        <p14:creationId xmlns:p14="http://schemas.microsoft.com/office/powerpoint/2010/main" val="175639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stiffness (cont’d)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69" y="1304628"/>
            <a:ext cx="5630061" cy="4248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638" y="59552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4.8</a:t>
            </a:r>
          </a:p>
        </p:txBody>
      </p:sp>
    </p:spTree>
    <p:extLst>
      <p:ext uri="{BB962C8B-B14F-4D97-AF65-F5344CB8AC3E}">
        <p14:creationId xmlns:p14="http://schemas.microsoft.com/office/powerpoint/2010/main" val="277693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4.2.3. </a:t>
            </a:r>
            <a:r>
              <a:rPr lang="en-US" dirty="0" err="1"/>
              <a:t>Inplane</a:t>
            </a:r>
            <a:r>
              <a:rPr lang="en-US" dirty="0"/>
              <a:t> Poisson’s ratio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/>
              <a:t>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33587"/>
            <a:ext cx="1905000" cy="2790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18359"/>
            <a:ext cx="3495040" cy="2621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7548" y="4904601"/>
            <a:ext cx="2796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http://www.axelproducts.com/index.html</a:t>
            </a:r>
          </a:p>
        </p:txBody>
      </p:sp>
    </p:spTree>
    <p:extLst>
      <p:ext uri="{BB962C8B-B14F-4D97-AF65-F5344CB8AC3E}">
        <p14:creationId xmlns:p14="http://schemas.microsoft.com/office/powerpoint/2010/main" val="128025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4.2.4. </a:t>
            </a:r>
            <a:r>
              <a:rPr lang="en-US" dirty="0" err="1"/>
              <a:t>Inplane</a:t>
            </a:r>
            <a:r>
              <a:rPr lang="en-US" dirty="0"/>
              <a:t> shear modulus G</a:t>
            </a:r>
            <a:r>
              <a:rPr lang="en-US" baseline="-25000" dirty="0"/>
              <a:t>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1438275"/>
            <a:ext cx="8124825" cy="3981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1943" y="5638800"/>
            <a:ext cx="3700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PDMS silicone polymer. </a:t>
            </a:r>
            <a:r>
              <a:rPr lang="en-US" sz="1200" dirty="0" err="1"/>
              <a:t>Christoph</a:t>
            </a:r>
            <a:r>
              <a:rPr lang="en-US" sz="1200" dirty="0"/>
              <a:t> </a:t>
            </a:r>
            <a:r>
              <a:rPr lang="en-US" sz="1200" dirty="0" err="1"/>
              <a:t>Schrank</a:t>
            </a:r>
            <a:r>
              <a:rPr lang="en-US" sz="1200" dirty="0"/>
              <a:t>, U. of Toronto</a:t>
            </a:r>
          </a:p>
        </p:txBody>
      </p:sp>
    </p:spTree>
    <p:extLst>
      <p:ext uri="{BB962C8B-B14F-4D97-AF65-F5344CB8AC3E}">
        <p14:creationId xmlns:p14="http://schemas.microsoft.com/office/powerpoint/2010/main" val="2393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14400" y="1371600"/>
            <a:ext cx="7505700" cy="5043488"/>
            <a:chOff x="914400" y="1371600"/>
            <a:chExt cx="7505700" cy="50434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371600"/>
              <a:ext cx="2857500" cy="2857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00" y="1371600"/>
              <a:ext cx="2009775" cy="22669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650" y="2286000"/>
              <a:ext cx="2457450" cy="18573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737" y="4343400"/>
              <a:ext cx="4957763" cy="2071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09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Inplane</a:t>
            </a:r>
            <a:r>
              <a:rPr lang="en-US" dirty="0"/>
              <a:t> shear nonlinearity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0" y="1304628"/>
            <a:ext cx="5658640" cy="4248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9386" y="5867400"/>
            <a:ext cx="106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4.11</a:t>
            </a:r>
          </a:p>
        </p:txBody>
      </p:sp>
    </p:spTree>
    <p:extLst>
      <p:ext uri="{BB962C8B-B14F-4D97-AF65-F5344CB8AC3E}">
        <p14:creationId xmlns:p14="http://schemas.microsoft.com/office/powerpoint/2010/main" val="392278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4.2.6. &amp; 2007.1.13.1 Restrictions on elastic constants: </a:t>
            </a:r>
            <a:r>
              <a:rPr lang="en-US" dirty="0">
                <a:solidFill>
                  <a:srgbClr val="FF0000"/>
                </a:solidFill>
              </a:rPr>
              <a:t>symmetry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48690" y="1924050"/>
            <a:ext cx="7246620" cy="3009900"/>
            <a:chOff x="948690" y="1828800"/>
            <a:chExt cx="7246620" cy="30099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812" y="1828800"/>
              <a:ext cx="3762375" cy="224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90" y="4267200"/>
              <a:ext cx="7246620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094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Restriction on elastic constants: </a:t>
            </a:r>
            <a:r>
              <a:rPr lang="en-US" i="1" dirty="0">
                <a:solidFill>
                  <a:srgbClr val="FF0000"/>
                </a:solidFill>
              </a:rPr>
              <a:t>diagonal &gt; 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2066925"/>
            <a:ext cx="35718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447800" y="2057400"/>
            <a:ext cx="914400" cy="219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2" y="1874142"/>
            <a:ext cx="2509838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Elbow Connector 6"/>
          <p:cNvCxnSpPr>
            <a:stCxn id="5" idx="6"/>
            <a:endCxn id="5123" idx="1"/>
          </p:cNvCxnSpPr>
          <p:nvPr/>
        </p:nvCxnSpPr>
        <p:spPr>
          <a:xfrm>
            <a:off x="2362200" y="2166938"/>
            <a:ext cx="3281362" cy="4861"/>
          </a:xfrm>
          <a:prstGeom prst="bent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9200" y="5272914"/>
            <a:ext cx="3810000" cy="2650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05400" y="5204271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&gt;0</a:t>
            </a:r>
          </a:p>
        </p:txBody>
      </p:sp>
    </p:spTree>
    <p:extLst>
      <p:ext uri="{BB962C8B-B14F-4D97-AF65-F5344CB8AC3E}">
        <p14:creationId xmlns:p14="http://schemas.microsoft.com/office/powerpoint/2010/main" val="2334899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4.3.1 Thermal and moisture expansion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247900"/>
            <a:ext cx="19335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44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4.3.3. Transport properties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52500" y="2533650"/>
            <a:ext cx="7239000" cy="1790700"/>
            <a:chOff x="1371600" y="2533650"/>
            <a:chExt cx="7239000" cy="1790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2547937"/>
              <a:ext cx="2600325" cy="1762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363" y="2547937"/>
              <a:ext cx="2209800" cy="15525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2533650"/>
              <a:ext cx="2286000" cy="179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2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25</a:t>
            </a:fld>
            <a:endParaRPr lang="en-US"/>
          </a:p>
        </p:txBody>
      </p:sp>
      <p:pic>
        <p:nvPicPr>
          <p:cNvPr id="3075" name="Picture 3" descr="C:\Users\ever.barbero\AppData\Local\Microsoft\Windows\Temporary Internet Files\Content.IE5\1YU8PF3N\MM900336408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885950"/>
            <a:ext cx="3086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64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Sections 4.4.1. &amp; 8.2. </a:t>
            </a:r>
            <a:br>
              <a:rPr lang="en-US" dirty="0"/>
            </a:br>
            <a:r>
              <a:rPr lang="en-US" dirty="0"/>
              <a:t>Longitudinal tensile strength F</a:t>
            </a:r>
            <a:r>
              <a:rPr lang="en-US" baseline="-25000" dirty="0"/>
              <a:t>1t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2" y="2119312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12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Tensile strength: classical model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22" y="2038070"/>
            <a:ext cx="5953956" cy="400105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44640" y="5955268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4.13</a:t>
            </a:r>
          </a:p>
        </p:txBody>
      </p:sp>
    </p:spTree>
    <p:extLst>
      <p:ext uri="{BB962C8B-B14F-4D97-AF65-F5344CB8AC3E}">
        <p14:creationId xmlns:p14="http://schemas.microsoft.com/office/powerpoint/2010/main" val="4276580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23" y="2091504"/>
            <a:ext cx="5338555" cy="2674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640" y="518160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8.1</a:t>
            </a:r>
          </a:p>
        </p:txBody>
      </p:sp>
    </p:spTree>
    <p:extLst>
      <p:ext uri="{BB962C8B-B14F-4D97-AF65-F5344CB8AC3E}">
        <p14:creationId xmlns:p14="http://schemas.microsoft.com/office/powerpoint/2010/main" val="3559988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 lag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40" y="1836198"/>
            <a:ext cx="2937920" cy="3185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640" y="563880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8.2</a:t>
            </a:r>
          </a:p>
        </p:txBody>
      </p:sp>
    </p:spTree>
    <p:extLst>
      <p:ext uri="{BB962C8B-B14F-4D97-AF65-F5344CB8AC3E}">
        <p14:creationId xmlns:p14="http://schemas.microsoft.com/office/powerpoint/2010/main" val="246122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5" y="1447800"/>
            <a:ext cx="5010850" cy="469648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4640" y="61838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2.2</a:t>
            </a:r>
          </a:p>
        </p:txBody>
      </p:sp>
    </p:spTree>
    <p:extLst>
      <p:ext uri="{BB962C8B-B14F-4D97-AF65-F5344CB8AC3E}">
        <p14:creationId xmlns:p14="http://schemas.microsoft.com/office/powerpoint/2010/main" val="2707226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Weibull probability distribution of fiber strength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46162" y="1554842"/>
            <a:ext cx="5851677" cy="4388758"/>
            <a:chOff x="1646162" y="1234621"/>
            <a:chExt cx="5851677" cy="43887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162" y="1234621"/>
              <a:ext cx="5851677" cy="4388758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64028" y="2916067"/>
              <a:ext cx="0" cy="2209800"/>
            </a:xfrm>
            <a:prstGeom prst="line">
              <a:avLst/>
            </a:prstGeom>
            <a:ln w="25400">
              <a:solidFill>
                <a:srgbClr val="3A3A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200400" y="411480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itchFamily="18" charset="2"/>
              </a:rPr>
              <a:t>F</a:t>
            </a:r>
            <a:r>
              <a:rPr lang="en-US" b="1" dirty="0"/>
              <a:t>(</a:t>
            </a:r>
            <a:r>
              <a:rPr lang="en-US" b="1" dirty="0">
                <a:latin typeface="Symbol" pitchFamily="18" charset="2"/>
              </a:rPr>
              <a:t>s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0772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4.4.5. Mode I fracture toughness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7" y="2452547"/>
            <a:ext cx="5631966" cy="156231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73816"/>
              </p:ext>
            </p:extLst>
          </p:nvPr>
        </p:nvGraphicFramePr>
        <p:xfrm>
          <a:off x="3460750" y="4083050"/>
          <a:ext cx="22225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5" imgW="2222280" imgH="1854000" progId="Equation.DSMT4">
                  <p:embed/>
                </p:oleObj>
              </mc:Choice>
              <mc:Fallback>
                <p:oleObj name="Equation" r:id="rId5" imgW="222228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0750" y="4083050"/>
                        <a:ext cx="2222500" cy="185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9000" y="41148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4.20</a:t>
            </a:r>
          </a:p>
        </p:txBody>
      </p:sp>
    </p:spTree>
    <p:extLst>
      <p:ext uri="{BB962C8B-B14F-4D97-AF65-F5344CB8AC3E}">
        <p14:creationId xmlns:p14="http://schemas.microsoft.com/office/powerpoint/2010/main" val="2926043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8" y="1261333"/>
            <a:ext cx="4786982" cy="52156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thickness</a:t>
            </a:r>
            <a:endParaRPr lang="en-US" i="1" baseline="-25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35933"/>
            <a:ext cx="2648320" cy="158613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034003"/>
              </p:ext>
            </p:extLst>
          </p:nvPr>
        </p:nvGraphicFramePr>
        <p:xfrm>
          <a:off x="6994710" y="4498649"/>
          <a:ext cx="6985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Equation" r:id="rId5" imgW="698400" imgH="622080" progId="Equation.DSMT4">
                  <p:embed/>
                </p:oleObj>
              </mc:Choice>
              <mc:Fallback>
                <p:oleObj name="Equation" r:id="rId5" imgW="698400" imgH="6220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710" y="4498649"/>
                        <a:ext cx="6985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16600" y="54218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7.8</a:t>
            </a:r>
          </a:p>
        </p:txBody>
      </p:sp>
    </p:spTree>
    <p:extLst>
      <p:ext uri="{BB962C8B-B14F-4D97-AF65-F5344CB8AC3E}">
        <p14:creationId xmlns:p14="http://schemas.microsoft.com/office/powerpoint/2010/main" val="531374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" y="5257800"/>
            <a:ext cx="7580376" cy="795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4.4.9. Mode II fracture toughness G</a:t>
            </a:r>
            <a:r>
              <a:rPr lang="en-US" sz="3200" baseline="-25000" dirty="0"/>
              <a:t>IIC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37" y="1600203"/>
            <a:ext cx="3754327" cy="386102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4126468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4.26</a:t>
            </a:r>
          </a:p>
        </p:txBody>
      </p:sp>
    </p:spTree>
    <p:extLst>
      <p:ext uri="{BB962C8B-B14F-4D97-AF65-F5344CB8AC3E}">
        <p14:creationId xmlns:p14="http://schemas.microsoft.com/office/powerpoint/2010/main" val="3370134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does G</a:t>
            </a:r>
            <a:r>
              <a:rPr lang="en-US" baseline="-25000" dirty="0"/>
              <a:t>IIC</a:t>
            </a:r>
            <a:r>
              <a:rPr lang="en-US" dirty="0"/>
              <a:t> works?... Shear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4" y="1673225"/>
            <a:ext cx="3208031" cy="47180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92" y="1673225"/>
            <a:ext cx="3430015" cy="47180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90630" y="64770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1630" y="64770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4.25</a:t>
            </a:r>
          </a:p>
        </p:txBody>
      </p:sp>
    </p:spTree>
    <p:extLst>
      <p:ext uri="{BB962C8B-B14F-4D97-AF65-F5344CB8AC3E}">
        <p14:creationId xmlns:p14="http://schemas.microsoft.com/office/powerpoint/2010/main" val="1395409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4.4.2 &amp; 4.4.3. Longitudinal compression strength F</a:t>
            </a:r>
            <a:r>
              <a:rPr lang="en-US" baseline="-25000" dirty="0"/>
              <a:t>1c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7" y="2674748"/>
            <a:ext cx="3258005" cy="2715004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96" y="2776577"/>
            <a:ext cx="2426008" cy="251134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35</a:t>
            </a:fld>
            <a:endParaRPr lang="en-US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1981200" y="3863182"/>
            <a:ext cx="3473296" cy="40401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0629" y="57150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4.15</a:t>
            </a:r>
          </a:p>
        </p:txBody>
      </p:sp>
    </p:spTree>
    <p:extLst>
      <p:ext uri="{BB962C8B-B14F-4D97-AF65-F5344CB8AC3E}">
        <p14:creationId xmlns:p14="http://schemas.microsoft.com/office/powerpoint/2010/main" val="1978646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 distribution of fiber misalignment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024"/>
            <a:ext cx="4038600" cy="423245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5509"/>
            <a:ext cx="4038600" cy="287348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90630" y="63246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1630" y="57150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4.17</a:t>
            </a:r>
          </a:p>
        </p:txBody>
      </p:sp>
    </p:spTree>
    <p:extLst>
      <p:ext uri="{BB962C8B-B14F-4D97-AF65-F5344CB8AC3E}">
        <p14:creationId xmlns:p14="http://schemas.microsoft.com/office/powerpoint/2010/main" val="1768249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Detrimental effect of misalignment: imperfection sensitivity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5354750" cy="359428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46" y="2415955"/>
            <a:ext cx="1687254" cy="323258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48705" y="589966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4.18</a:t>
            </a:r>
          </a:p>
        </p:txBody>
      </p:sp>
    </p:spTree>
    <p:extLst>
      <p:ext uri="{BB962C8B-B14F-4D97-AF65-F5344CB8AC3E}">
        <p14:creationId xmlns:p14="http://schemas.microsoft.com/office/powerpoint/2010/main" val="2150741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this works?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775"/>
            <a:ext cx="4038600" cy="302895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362200"/>
            <a:ext cx="4244933" cy="307891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38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867400" y="4305615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07488" y="2826957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:Fraction of unbuckled fibers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4599" y="3510250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:Strength of unbuckled fibers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9498" y="4371121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:Strength of the composite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1630" y="56388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4.19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71711" y="4572000"/>
            <a:ext cx="0" cy="640458"/>
          </a:xfrm>
          <a:prstGeom prst="line">
            <a:avLst/>
          </a:prstGeom>
          <a:ln w="15875">
            <a:solidFill>
              <a:srgbClr val="3A3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19400" y="4572000"/>
            <a:ext cx="0" cy="640458"/>
          </a:xfrm>
          <a:prstGeom prst="line">
            <a:avLst/>
          </a:prstGeom>
          <a:ln w="15875">
            <a:solidFill>
              <a:srgbClr val="3A3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76600" y="4063344"/>
            <a:ext cx="533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85941" y="5331022"/>
            <a:ext cx="152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Misalignment angle</a:t>
            </a:r>
            <a:endParaRPr lang="en-US" sz="1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19400" y="4114800"/>
            <a:ext cx="0" cy="45720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43178" y="4381500"/>
            <a:ext cx="0" cy="83095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17128" y="3209924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</a:t>
            </a:r>
            <a:r>
              <a:rPr lang="en-US" sz="1200" baseline="-25000" dirty="0">
                <a:solidFill>
                  <a:srgbClr val="FF0000"/>
                </a:solidFill>
              </a:rPr>
              <a:t>1C</a:t>
            </a:r>
          </a:p>
        </p:txBody>
      </p:sp>
      <p:cxnSp>
        <p:nvCxnSpPr>
          <p:cNvPr id="28" name="Elbow Connector 27"/>
          <p:cNvCxnSpPr>
            <a:stCxn id="26" idx="2"/>
          </p:cNvCxnSpPr>
          <p:nvPr/>
        </p:nvCxnSpPr>
        <p:spPr>
          <a:xfrm rot="5400000">
            <a:off x="5740064" y="3690460"/>
            <a:ext cx="585946" cy="178872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326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MATLAB code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% </a:t>
            </a:r>
            <a:r>
              <a:rPr lang="en-US" dirty="0" err="1"/>
              <a:t>plot_pdf_and_cdf</a:t>
            </a:r>
            <a:endParaRPr lang="en-US" dirty="0"/>
          </a:p>
          <a:p>
            <a:r>
              <a:rPr lang="en-US" dirty="0"/>
              <a:t>% this .m script plots the </a:t>
            </a:r>
            <a:r>
              <a:rPr lang="en-US" dirty="0" err="1"/>
              <a:t>pdf</a:t>
            </a:r>
            <a:r>
              <a:rPr lang="en-US" dirty="0"/>
              <a:t>, </a:t>
            </a:r>
            <a:r>
              <a:rPr lang="en-US" dirty="0" err="1"/>
              <a:t>cdf</a:t>
            </a:r>
            <a:r>
              <a:rPr lang="en-US" dirty="0"/>
              <a:t>, and folded Normal distribution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z = [-4:.1:4];</a:t>
            </a:r>
          </a:p>
          <a:p>
            <a:r>
              <a:rPr lang="en-US" dirty="0"/>
              <a:t>plot(</a:t>
            </a:r>
            <a:r>
              <a:rPr lang="en-US" dirty="0" err="1"/>
              <a:t>z,pdf</a:t>
            </a:r>
            <a:r>
              <a:rPr lang="en-US" dirty="0"/>
              <a:t>('normal',z,0,1),'-b','linewidth',2);hold on</a:t>
            </a:r>
          </a:p>
          <a:p>
            <a:r>
              <a:rPr lang="en-US" dirty="0" err="1"/>
              <a:t>xlabel</a:t>
            </a:r>
            <a:r>
              <a:rPr lang="en-US" dirty="0"/>
              <a:t>('\</a:t>
            </a:r>
            <a:r>
              <a:rPr lang="en-US" dirty="0" err="1"/>
              <a:t>fontsize</a:t>
            </a:r>
            <a:r>
              <a:rPr lang="en-US" dirty="0"/>
              <a:t>{14}z')</a:t>
            </a:r>
          </a:p>
          <a:p>
            <a:r>
              <a:rPr lang="en-US" dirty="0"/>
              <a:t>%</a:t>
            </a:r>
            <a:r>
              <a:rPr lang="en-US" dirty="0" err="1"/>
              <a:t>ylabel</a:t>
            </a:r>
            <a:r>
              <a:rPr lang="en-US" dirty="0"/>
              <a:t>('\</a:t>
            </a:r>
            <a:r>
              <a:rPr lang="en-US" dirty="0" err="1"/>
              <a:t>fontsize</a:t>
            </a:r>
            <a:r>
              <a:rPr lang="en-US" dirty="0"/>
              <a:t>{14}A(\alpha)')</a:t>
            </a:r>
          </a:p>
          <a:p>
            <a:r>
              <a:rPr lang="pt-BR" dirty="0"/>
              <a:t>axis([-4 4 0 1.2])</a:t>
            </a:r>
          </a:p>
          <a:p>
            <a:r>
              <a:rPr lang="en-US" dirty="0"/>
              <a:t>grid()</a:t>
            </a:r>
          </a:p>
          <a:p>
            <a:r>
              <a:rPr lang="en-US" dirty="0"/>
              <a:t>plot(</a:t>
            </a:r>
            <a:r>
              <a:rPr lang="en-US" dirty="0" err="1"/>
              <a:t>z,cdf</a:t>
            </a:r>
            <a:r>
              <a:rPr lang="en-US" dirty="0"/>
              <a:t>('normal',z,0,1),'-k','linewidth',2);hold on</a:t>
            </a:r>
          </a:p>
          <a:p>
            <a:r>
              <a:rPr lang="en-US" dirty="0"/>
              <a:t>plot(</a:t>
            </a:r>
            <a:r>
              <a:rPr lang="en-US" dirty="0" err="1"/>
              <a:t>z,cdf</a:t>
            </a:r>
            <a:r>
              <a:rPr lang="en-US" dirty="0"/>
              <a:t>('normal',z,0,1)-</a:t>
            </a:r>
            <a:r>
              <a:rPr lang="en-US" dirty="0" err="1"/>
              <a:t>cdf</a:t>
            </a:r>
            <a:r>
              <a:rPr lang="en-US" dirty="0"/>
              <a:t>('normal',-z,0,1),'-r','linewidth',2);hold off</a:t>
            </a:r>
          </a:p>
          <a:p>
            <a:r>
              <a:rPr lang="en-US" dirty="0"/>
              <a:t>legend('\</a:t>
            </a:r>
            <a:r>
              <a:rPr lang="en-US" dirty="0" err="1"/>
              <a:t>fontsize</a:t>
            </a:r>
            <a:r>
              <a:rPr lang="en-US" dirty="0"/>
              <a:t>{14}Normal </a:t>
            </a:r>
            <a:r>
              <a:rPr lang="en-US" dirty="0" err="1"/>
              <a:t>pdf</a:t>
            </a:r>
            <a:r>
              <a:rPr lang="en-US" dirty="0"/>
              <a:t>: f(\alpha)','\</a:t>
            </a:r>
            <a:r>
              <a:rPr lang="en-US" dirty="0" err="1"/>
              <a:t>fontsize</a:t>
            </a:r>
            <a:r>
              <a:rPr lang="en-US" dirty="0"/>
              <a:t>{14}Normal </a:t>
            </a:r>
            <a:r>
              <a:rPr lang="en-US" dirty="0" err="1"/>
              <a:t>cdf</a:t>
            </a:r>
            <a:r>
              <a:rPr lang="en-US" dirty="0"/>
              <a:t>: F(\alpha)','\</a:t>
            </a:r>
            <a:r>
              <a:rPr lang="en-US" dirty="0" err="1"/>
              <a:t>fontsize</a:t>
            </a:r>
            <a:r>
              <a:rPr lang="en-US" dirty="0"/>
              <a:t>{14}Folded </a:t>
            </a:r>
            <a:r>
              <a:rPr lang="en-US" dirty="0" err="1"/>
              <a:t>cdf</a:t>
            </a:r>
            <a:r>
              <a:rPr lang="en-US" dirty="0"/>
              <a:t>: A(\alpha)','</a:t>
            </a:r>
            <a:r>
              <a:rPr lang="en-US" dirty="0" err="1"/>
              <a:t>location','best</a:t>
            </a:r>
            <a:r>
              <a:rPr lang="en-US" dirty="0"/>
              <a:t>')</a:t>
            </a:r>
          </a:p>
          <a:p>
            <a:r>
              <a:rPr lang="en-US" dirty="0"/>
              <a:t>title('\</a:t>
            </a:r>
            <a:r>
              <a:rPr lang="en-US" dirty="0" err="1"/>
              <a:t>fontsize</a:t>
            </a:r>
            <a:r>
              <a:rPr lang="en-US" dirty="0"/>
              <a:t>{14}Normal Probability Distributions')</a:t>
            </a:r>
          </a:p>
          <a:p>
            <a:r>
              <a:rPr lang="en-US" dirty="0"/>
              <a:t>text(2,.5,'\</a:t>
            </a:r>
            <a:r>
              <a:rPr lang="en-US" dirty="0" err="1"/>
              <a:t>fontsize</a:t>
            </a:r>
            <a:r>
              <a:rPr lang="en-US" dirty="0"/>
              <a:t>{14}\mu=0, \sigma=1')</a:t>
            </a:r>
          </a:p>
          <a:p>
            <a:r>
              <a:rPr lang="en-US" dirty="0" err="1"/>
              <a:t>saveas</a:t>
            </a:r>
            <a:r>
              <a:rPr lang="en-US" dirty="0"/>
              <a:t>(</a:t>
            </a:r>
            <a:r>
              <a:rPr lang="en-US" dirty="0" err="1"/>
              <a:t>gcf</a:t>
            </a:r>
            <a:r>
              <a:rPr lang="en-US" dirty="0"/>
              <a:t>,'</a:t>
            </a:r>
            <a:r>
              <a:rPr lang="en-US" dirty="0" err="1"/>
              <a:t>cdfplot</a:t>
            </a:r>
            <a:r>
              <a:rPr lang="en-US" dirty="0"/>
              <a:t>','</a:t>
            </a:r>
            <a:r>
              <a:rPr lang="en-US" dirty="0" err="1"/>
              <a:t>png</a:t>
            </a:r>
            <a:r>
              <a:rPr lang="en-US" dirty="0"/>
              <a:t>')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Micromechanics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4" y="2590598"/>
            <a:ext cx="6820852" cy="289600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44640" y="556260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4.1</a:t>
            </a:r>
          </a:p>
        </p:txBody>
      </p:sp>
    </p:spTree>
    <p:extLst>
      <p:ext uri="{BB962C8B-B14F-4D97-AF65-F5344CB8AC3E}">
        <p14:creationId xmlns:p14="http://schemas.microsoft.com/office/powerpoint/2010/main" val="3458273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experimental 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40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3" y="2526030"/>
            <a:ext cx="6909435" cy="180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7283" y="4648200"/>
            <a:ext cx="690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1C_exp</a:t>
            </a:r>
            <a:r>
              <a:rPr lang="en-US" dirty="0"/>
              <a:t>., G</a:t>
            </a:r>
            <a:r>
              <a:rPr lang="en-US" baseline="-25000" dirty="0"/>
              <a:t>12</a:t>
            </a:r>
            <a:r>
              <a:rPr lang="en-US" dirty="0"/>
              <a:t>, F</a:t>
            </a:r>
            <a:r>
              <a:rPr lang="en-US" baseline="-25000" dirty="0"/>
              <a:t>6</a:t>
            </a:r>
            <a:r>
              <a:rPr lang="en-US" dirty="0"/>
              <a:t>, and the standard deviation of fiber misalignment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baseline="-25000" dirty="0">
                <a:latin typeface="Symbol" pitchFamily="18" charset="2"/>
              </a:rPr>
              <a:t>s</a:t>
            </a:r>
            <a:r>
              <a:rPr lang="en-US" dirty="0"/>
              <a:t> were </a:t>
            </a:r>
            <a:r>
              <a:rPr lang="en-US" b="1" i="1" dirty="0"/>
              <a:t>measured</a:t>
            </a:r>
            <a:r>
              <a:rPr lang="en-US" dirty="0"/>
              <a:t> by independent labs.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143038"/>
              </p:ext>
            </p:extLst>
          </p:nvPr>
        </p:nvGraphicFramePr>
        <p:xfrm>
          <a:off x="1968500" y="1473200"/>
          <a:ext cx="5207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4" imgW="5206680" imgH="812520" progId="Equation.DSMT4">
                  <p:embed/>
                </p:oleObj>
              </mc:Choice>
              <mc:Fallback>
                <p:oleObj name="Equation" r:id="rId4" imgW="520668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500" y="1473200"/>
                        <a:ext cx="52070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33145" y="2209800"/>
            <a:ext cx="102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4.2</a:t>
            </a:r>
          </a:p>
        </p:txBody>
      </p:sp>
    </p:spTree>
    <p:extLst>
      <p:ext uri="{BB962C8B-B14F-4D97-AF65-F5344CB8AC3E}">
        <p14:creationId xmlns:p14="http://schemas.microsoft.com/office/powerpoint/2010/main" val="4168253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4.4.7. Transverse compression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2967037"/>
            <a:ext cx="4076700" cy="21431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4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Transverse compression (cont’d)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2171700"/>
            <a:ext cx="6657975" cy="3733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600" y="6172200"/>
                <a:ext cx="4324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 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172200"/>
                <a:ext cx="432490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233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7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4.1.1. Volume and Mass Fractions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2788227"/>
            <a:ext cx="2047875" cy="13335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-24384"/>
            <a:ext cx="4114800" cy="329184"/>
          </a:xfrm>
        </p:spPr>
        <p:txBody>
          <a:bodyPr/>
          <a:lstStyle/>
          <a:p>
            <a:r>
              <a:rPr lang="en-US" dirty="0"/>
              <a:t>(c) Ever J. Barbero, educational, noncommercial use only.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620000" y="0"/>
            <a:ext cx="1066800" cy="329184"/>
          </a:xfrm>
        </p:spPr>
        <p:txBody>
          <a:bodyPr/>
          <a:lstStyle/>
          <a:p>
            <a:fld id="{C6645F15-3DE2-43C2-B7C2-CE93688BFED9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22" y="1371600"/>
            <a:ext cx="2009775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10" y="2095500"/>
            <a:ext cx="2266950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68448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91000"/>
            <a:ext cx="2533650" cy="180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29100"/>
            <a:ext cx="2362200" cy="17716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72" y="4244162"/>
            <a:ext cx="2340476" cy="17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45360" y="4495800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12K, IM7 carbon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6031468"/>
            <a:ext cx="123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 [g/Km]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0989" y="5983458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[g/m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733800"/>
            <a:ext cx="96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v</a:t>
            </a:r>
            <a:r>
              <a:rPr lang="en-US" dirty="0"/>
              <a:t>=</a:t>
            </a:r>
            <a:r>
              <a:rPr lang="en-US" dirty="0" err="1"/>
              <a:t>v</a:t>
            </a:r>
            <a:r>
              <a:rPr lang="en-US" baseline="-25000" dirty="0" err="1"/>
              <a:t>v</a:t>
            </a:r>
            <a:r>
              <a:rPr lang="en-US" dirty="0"/>
              <a:t>/</a:t>
            </a:r>
            <a:r>
              <a:rPr lang="en-US" dirty="0" err="1"/>
              <a:t>v</a:t>
            </a:r>
            <a:r>
              <a:rPr lang="en-US" baseline="-25000" dirty="0" err="1"/>
              <a:t>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17564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4.1.2. Representative volume element (RVE)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96" y="2504861"/>
            <a:ext cx="5430008" cy="306747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26569" y="5791200"/>
            <a:ext cx="409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1.12 in Finite Element Analysis… 2007</a:t>
            </a:r>
          </a:p>
        </p:txBody>
      </p:sp>
    </p:spTree>
    <p:extLst>
      <p:ext uri="{BB962C8B-B14F-4D97-AF65-F5344CB8AC3E}">
        <p14:creationId xmlns:p14="http://schemas.microsoft.com/office/powerpoint/2010/main" val="31837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Representative Volume Element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14240"/>
            <a:ext cx="3520931" cy="1686160"/>
          </a:xfrm>
          <a:ln w="25400"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19" y="3325137"/>
            <a:ext cx="4587881" cy="28274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47709" y="6172200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Figs. 4.1.2 &amp; 4.1.3</a:t>
            </a:r>
          </a:p>
        </p:txBody>
      </p:sp>
    </p:spTree>
    <p:extLst>
      <p:ext uri="{BB962C8B-B14F-4D97-AF65-F5344CB8AC3E}">
        <p14:creationId xmlns:p14="http://schemas.microsoft.com/office/powerpoint/2010/main" val="90056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4.1.3. Heterogeneous material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96" y="2504861"/>
            <a:ext cx="5430008" cy="306747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26569" y="5791200"/>
            <a:ext cx="409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1.12 in Finite Element Analysis… 2007</a:t>
            </a:r>
          </a:p>
        </p:txBody>
      </p:sp>
    </p:spTree>
    <p:extLst>
      <p:ext uri="{BB962C8B-B14F-4D97-AF65-F5344CB8AC3E}">
        <p14:creationId xmlns:p14="http://schemas.microsoft.com/office/powerpoint/2010/main" val="107307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Isotropic vs. Anisotropic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Isotropic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Every direction has the same properties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Anisotropic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Every direction has different properties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Ever J. Barbero, educational, noncommercial use only.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5F15-3DE2-43C2-B7C2-CE93688BFED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3276600"/>
            <a:ext cx="2314575" cy="1876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43400"/>
            <a:ext cx="2143125" cy="214312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477773"/>
              </p:ext>
            </p:extLst>
          </p:nvPr>
        </p:nvGraphicFramePr>
        <p:xfrm>
          <a:off x="920068" y="3149600"/>
          <a:ext cx="15621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5" imgW="1562040" imgH="1269720" progId="Equation.DSMT4">
                  <p:embed/>
                </p:oleObj>
              </mc:Choice>
              <mc:Fallback>
                <p:oleObj name="Equation" r:id="rId5" imgW="156204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068" y="3149600"/>
                        <a:ext cx="15621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8991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2749</TotalTime>
  <Words>1339</Words>
  <Application>Microsoft Office PowerPoint</Application>
  <PresentationFormat>On-screen Show (4:3)</PresentationFormat>
  <Paragraphs>204</Paragraphs>
  <Slides>43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Cambria Math</vt:lpstr>
      <vt:lpstr>Symbol</vt:lpstr>
      <vt:lpstr>Clarity</vt:lpstr>
      <vt:lpstr>Equation</vt:lpstr>
      <vt:lpstr>Introduction to Composite Materials Design Chapter 4: Micromechanics</vt:lpstr>
      <vt:lpstr>Introduction</vt:lpstr>
      <vt:lpstr>Fibers</vt:lpstr>
      <vt:lpstr>4. Micromechanics</vt:lpstr>
      <vt:lpstr>4.1.1. Volume and Mass Fractions</vt:lpstr>
      <vt:lpstr>4.1.2. Representative volume element (RVE)</vt:lpstr>
      <vt:lpstr>Representative Volume Element (cont’d)</vt:lpstr>
      <vt:lpstr>4.1.3. Heterogeneous material</vt:lpstr>
      <vt:lpstr>Isotropic vs. Anisotropic</vt:lpstr>
      <vt:lpstr>Orthotropic material</vt:lpstr>
      <vt:lpstr>Transverse isotropy</vt:lpstr>
      <vt:lpstr>4.2.1. Longitudinal modulus E1</vt:lpstr>
      <vt:lpstr>Table 2.1. Inorganic Fibers</vt:lpstr>
      <vt:lpstr>Table 2.9. Thermoset matrices</vt:lpstr>
      <vt:lpstr>Table 1.4. Carbon fibers</vt:lpstr>
      <vt:lpstr>4.2.2. Transverse stiffness E2</vt:lpstr>
      <vt:lpstr>Transverse stiffness (cont’d)</vt:lpstr>
      <vt:lpstr>4.2.3. Inplane Poisson’s ratio n12</vt:lpstr>
      <vt:lpstr>4.2.4. Inplane shear modulus G12</vt:lpstr>
      <vt:lpstr>Inplane shear nonlinearity</vt:lpstr>
      <vt:lpstr>4.2.6. &amp; 2007.1.13.1 Restrictions on elastic constants: symmetry</vt:lpstr>
      <vt:lpstr>Restriction on elastic constants: diagonal &gt; 0</vt:lpstr>
      <vt:lpstr>4.3.1 Thermal and moisture expansion</vt:lpstr>
      <vt:lpstr>4.3.3. Transport properties</vt:lpstr>
      <vt:lpstr>Strength</vt:lpstr>
      <vt:lpstr>Sections 4.4.1. &amp; 8.2.  Longitudinal tensile strength F1t</vt:lpstr>
      <vt:lpstr>Tensile strength: classical model</vt:lpstr>
      <vt:lpstr>Effective stress</vt:lpstr>
      <vt:lpstr>Shear lag</vt:lpstr>
      <vt:lpstr>Weibull probability distribution of fiber strength</vt:lpstr>
      <vt:lpstr>4.4.5. Mode I fracture toughness</vt:lpstr>
      <vt:lpstr>Transition thickness</vt:lpstr>
      <vt:lpstr>4.4.9. Mode II fracture toughness GIIC</vt:lpstr>
      <vt:lpstr>Where does GIIC works?... Shear</vt:lpstr>
      <vt:lpstr>4.4.2 &amp; 4.4.3. Longitudinal compression strength F1c</vt:lpstr>
      <vt:lpstr>Normal distribution of fiber misalignment</vt:lpstr>
      <vt:lpstr>Detrimental effect of misalignment: imperfection sensitivity</vt:lpstr>
      <vt:lpstr>How this works?</vt:lpstr>
      <vt:lpstr>MATLAB code</vt:lpstr>
      <vt:lpstr>Comparison to experimental data</vt:lpstr>
      <vt:lpstr>4.4.7. Transverse compression</vt:lpstr>
      <vt:lpstr>Transverse compression (cont’d)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Micromechanics</dc:title>
  <dc:creator>ever.barbero</dc:creator>
  <cp:lastModifiedBy>EJB</cp:lastModifiedBy>
  <cp:revision>144</cp:revision>
  <cp:lastPrinted>2013-09-17T14:23:24Z</cp:lastPrinted>
  <dcterms:created xsi:type="dcterms:W3CDTF">2011-09-12T15:16:48Z</dcterms:created>
  <dcterms:modified xsi:type="dcterms:W3CDTF">2018-11-24T14:58:44Z</dcterms:modified>
</cp:coreProperties>
</file>