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1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23" r:id="rId20"/>
    <p:sldId id="326" r:id="rId21"/>
    <p:sldId id="327" r:id="rId22"/>
    <p:sldId id="324" r:id="rId23"/>
    <p:sldId id="325" r:id="rId24"/>
    <p:sldId id="318" r:id="rId25"/>
    <p:sldId id="319" r:id="rId26"/>
    <p:sldId id="320" r:id="rId27"/>
    <p:sldId id="321" r:id="rId28"/>
    <p:sldId id="322" r:id="rId29"/>
    <p:sldId id="300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Documents\Conferences-Travel\2011\SONIM\78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Aluminum</c:v>
                </c:pt>
                <c:pt idx="1">
                  <c:v>Composites</c:v>
                </c:pt>
                <c:pt idx="2">
                  <c:v>Other</c:v>
                </c:pt>
                <c:pt idx="3">
                  <c:v>Steel</c:v>
                </c:pt>
                <c:pt idx="4">
                  <c:v>Titanium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0.2</c:v>
                </c:pt>
                <c:pt idx="1">
                  <c:v>0.5</c:v>
                </c:pt>
                <c:pt idx="2">
                  <c:v>0.05</c:v>
                </c:pt>
                <c:pt idx="3">
                  <c:v>0.1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7-4038-B689-6EAE0D31ABA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6314FB-61D2-4699-AD08-1EA462014998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EE920-4FD1-4DFB-AD54-0A48EB5EA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Availability of commercial software means the topic is important, people are willing to pay for modeling of progressive damage.</a:t>
            </a:r>
            <a:r>
              <a:rPr lang="en-US" baseline="0" dirty="0"/>
              <a:t> It does not mean the problem has been resolved.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CB743-A319-413E-8C37-05F490CA29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6D75-85F0-466D-B1A5-64C48FA83B32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F470-4A37-4F4C-A6B2-8D69AF76BDDF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99EC-E5E8-47FF-BA4B-EC0004816D74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16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8EC1-0B66-4270-AC10-FF98EA8B9F3F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0296-50B9-434B-AA42-769D1F389270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64B1-9681-44CB-A5C2-F85A093D2B05}" type="datetime1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C5D-DF73-4AA9-A769-5009FC72E1D6}" type="datetime1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030B-44E5-4905-B929-CA5B429D721D}" type="datetime1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EDF9-A897-4C55-B221-C6DF9C8280A9}" type="datetime1">
              <a:rPr lang="en-US" smtClean="0"/>
              <a:t>11/24/2018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E846-15A6-4AAA-A661-E119B4F87F97}" type="datetime1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08E4-D372-4CA3-9335-E552FA8487CA}" type="datetime1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239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83061B-8627-438C-A2F2-898DBEAC1FEE}" type="datetime1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645F15-3DE2-43C2-B7C2-CE93688BFE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cadec-online.com/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barbero.cadec-online.com/Proceedings/2012/1989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 to Composite Materials Design</a:t>
            </a:r>
            <a:br>
              <a:rPr lang="en-US" sz="3200" dirty="0"/>
            </a:br>
            <a:r>
              <a:rPr lang="en-US" sz="3200" dirty="0"/>
              <a:t>Chapter 1: </a:t>
            </a:r>
            <a:r>
              <a:rPr lang="en-US" sz="3200" b="1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Introduction to Composite Materials Design</a:t>
            </a:r>
            <a:r>
              <a:rPr lang="en-US" sz="2800"/>
              <a:t>—Third </a:t>
            </a:r>
            <a:r>
              <a:rPr lang="en-US" sz="2800" dirty="0"/>
              <a:t>Edition</a:t>
            </a:r>
          </a:p>
          <a:p>
            <a:r>
              <a:rPr lang="en-US" sz="2800" dirty="0"/>
              <a:t>Dr. Ever J. Barbero</a:t>
            </a:r>
          </a:p>
          <a:p>
            <a:fld id="{C391BE28-FF8D-40B5-ACCB-7BD50613F97A}" type="datetime4">
              <a:rPr lang="en-US" sz="2000" smtClean="0"/>
              <a:t>November 24, 2018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01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385887"/>
            <a:ext cx="5372100" cy="4557713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5880"/>
            <a:ext cx="7467600" cy="42062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7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this possible?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28575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371600"/>
            <a:ext cx="2009775" cy="226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2286000"/>
            <a:ext cx="2457450" cy="1857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7" y="4343400"/>
            <a:ext cx="4957763" cy="207168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3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72" y="883629"/>
            <a:ext cx="6736457" cy="5090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fibers?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2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Strategy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Preliminary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06562"/>
            <a:ext cx="4040188" cy="3951288"/>
          </a:xfrm>
        </p:spPr>
        <p:txBody>
          <a:bodyPr/>
          <a:lstStyle/>
          <a:p>
            <a:r>
              <a:rPr lang="en-US" dirty="0">
                <a:hlinkClick r:id="rId3"/>
              </a:rPr>
              <a:t>http://cadec-online.com/</a:t>
            </a:r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/>
              <a:t>Detailed Analysis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>
          <a:xfrm>
            <a:off x="4645025" y="1706562"/>
            <a:ext cx="4041775" cy="51514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Abaqus</a:t>
            </a:r>
            <a:endParaRPr lang="en-US" dirty="0"/>
          </a:p>
          <a:p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Dyna</a:t>
            </a:r>
            <a:endParaRPr lang="en-US" dirty="0"/>
          </a:p>
          <a:p>
            <a:endParaRPr lang="en-US" dirty="0"/>
          </a:p>
          <a:p>
            <a:r>
              <a:rPr lang="en-US" dirty="0"/>
              <a:t>Genoa</a:t>
            </a:r>
          </a:p>
          <a:p>
            <a:endParaRPr lang="en-US" dirty="0"/>
          </a:p>
          <a:p>
            <a:r>
              <a:rPr lang="en-US" dirty="0" err="1"/>
              <a:t>Helius</a:t>
            </a:r>
            <a:r>
              <a:rPr lang="en-US" dirty="0"/>
              <a:t> MCT</a:t>
            </a:r>
          </a:p>
          <a:p>
            <a:endParaRPr lang="en-US" dirty="0"/>
          </a:p>
          <a:p>
            <a:r>
              <a:rPr lang="en-US" dirty="0"/>
              <a:t>DDM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16040" y="1876425"/>
            <a:ext cx="2042160" cy="3457575"/>
            <a:chOff x="6416040" y="1905000"/>
            <a:chExt cx="2042160" cy="3457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040" y="2847974"/>
              <a:ext cx="2042160" cy="6705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651" y="1905000"/>
              <a:ext cx="1404938" cy="8143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720" y="3733800"/>
              <a:ext cx="1828800" cy="7143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20" y="4648200"/>
              <a:ext cx="1143000" cy="71437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40" y="2138677"/>
            <a:ext cx="1360360" cy="4566923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2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Lamina</a:t>
            </a:r>
            <a:r>
              <a:rPr lang="en-US" dirty="0"/>
              <a:t>: fibers + matrix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2501900"/>
            <a:ext cx="5435600" cy="3073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4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\2nd_edition_2009\newFigures\Fig.1.2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41145"/>
            <a:ext cx="52959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Laminate</a:t>
            </a:r>
            <a:r>
              <a:rPr lang="en-US" dirty="0"/>
              <a:t>: a collection of </a:t>
            </a:r>
            <a:r>
              <a:rPr lang="en-US" dirty="0">
                <a:solidFill>
                  <a:srgbClr val="FF0000"/>
                </a:solidFill>
              </a:rPr>
              <a:t>laminas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1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Shell Loads, Temperature &amp; Moisture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43" y="1976149"/>
            <a:ext cx="5106113" cy="4124901"/>
          </a:xfrm>
        </p:spPr>
      </p:pic>
    </p:spTree>
    <p:extLst>
      <p:ext uri="{BB962C8B-B14F-4D97-AF65-F5344CB8AC3E}">
        <p14:creationId xmlns:p14="http://schemas.microsoft.com/office/powerpoint/2010/main" val="145442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Fiber</a:t>
            </a:r>
          </a:p>
          <a:p>
            <a:r>
              <a:rPr lang="en-US" dirty="0"/>
              <a:t>Matrix</a:t>
            </a:r>
          </a:p>
          <a:p>
            <a:r>
              <a:rPr lang="en-US" dirty="0"/>
              <a:t>Lamina = Fiber + Matrix</a:t>
            </a:r>
          </a:p>
          <a:p>
            <a:r>
              <a:rPr lang="en-US" dirty="0"/>
              <a:t>Laminate = a collection of laminas</a:t>
            </a:r>
          </a:p>
          <a:p>
            <a:r>
              <a:rPr lang="en-US" dirty="0"/>
              <a:t>Shell loads</a:t>
            </a:r>
          </a:p>
          <a:p>
            <a:pPr lvl="1"/>
            <a:r>
              <a:rPr lang="en-US" dirty="0"/>
              <a:t>Membrane &amp; Bending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Temperature and Moisture change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12" y="1673225"/>
            <a:ext cx="1405376" cy="47180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C6645F15-3DE2-43C2-B7C2-CE93688BFE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options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fiber/matrix properties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/>
              <a:t>micromechanics (chapter 4)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flexibility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No need to test </a:t>
            </a:r>
            <a:r>
              <a:rPr lang="en-US" dirty="0">
                <a:sym typeface="Wingdings" pitchFamily="2" charset="2"/>
              </a:rPr>
              <a:t> inexpensive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Usually requires testing of chosen lamina, for certification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lamina properties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Do not use </a:t>
            </a:r>
            <a:r>
              <a:rPr lang="en-US" i="1" dirty="0"/>
              <a:t>micromechanics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More confidence in the lamina properties because they come from testing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flexibility when using existing data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Easier certification is data comes from accepted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9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eing-787(c)Boeing 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COMPOSITES: try to fly without them!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40EDC-F968-427A-A52A-2826E285D6A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901328"/>
              </p:ext>
            </p:extLst>
          </p:nvPr>
        </p:nvGraphicFramePr>
        <p:xfrm>
          <a:off x="1" y="32004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006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838200"/>
            <a:ext cx="8599715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/>
              <a:t>fiber properties </a:t>
            </a:r>
            <a:r>
              <a:rPr lang="en-US" dirty="0"/>
              <a:t>(Table 2.1)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838200"/>
            <a:ext cx="8599715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i="1" dirty="0"/>
              <a:t>matrix properties </a:t>
            </a:r>
            <a:r>
              <a:rPr lang="en-US" dirty="0"/>
              <a:t>(Table 2.9)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9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838200"/>
            <a:ext cx="8599715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</a:t>
            </a:r>
            <a:r>
              <a:rPr lang="en-US" i="1" dirty="0"/>
              <a:t>lamina </a:t>
            </a:r>
            <a:r>
              <a:rPr lang="en-US" dirty="0"/>
              <a:t>properties (Table 1.3)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8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" y="838200"/>
            <a:ext cx="8599715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</a:t>
            </a:r>
            <a:r>
              <a:rPr lang="en-US" i="1" dirty="0"/>
              <a:t>lamina </a:t>
            </a:r>
            <a:r>
              <a:rPr lang="en-US" dirty="0"/>
              <a:t>properties (Table 1.4)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Ever J. Barbero, educational, noncommercial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1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for Reliability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page intentionally left blank to allow for the instructor </a:t>
            </a:r>
            <a:r>
              <a:rPr lang="en-US"/>
              <a:t>verbal comments.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C6645F15-3DE2-43C2-B7C2-CE93688BFE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37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14" y="1357880"/>
            <a:ext cx="5623572" cy="4142241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C6645F15-3DE2-43C2-B7C2-CE93688BFE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4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14" y="1319285"/>
            <a:ext cx="5540572" cy="421942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C6645F15-3DE2-43C2-B7C2-CE93688BFE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35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00" y="1371600"/>
            <a:ext cx="4531200" cy="5193143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C6645F15-3DE2-43C2-B7C2-CE93688BFE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 J. Barbero and J. M. Gutierrez, </a:t>
            </a:r>
            <a:r>
              <a:rPr lang="en-US" u="sng" dirty="0">
                <a:hlinkClick r:id="rId2"/>
              </a:rPr>
              <a:t>Determination of Basis Values from Experimental Data for Fabrics and Composites</a:t>
            </a:r>
            <a:r>
              <a:rPr lang="en-US" dirty="0"/>
              <a:t>, SAMPE 2012 Conference and Exhibition, Baltimore, May 21-24, 2012.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C6645F15-3DE2-43C2-B7C2-CE93688BFE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64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5F15-3DE2-43C2-B7C2-CE93688BFE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7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ck-photo-launch-of-an-ap-composite-rocket-30840589.jpg"/>
          <p:cNvPicPr>
            <a:picLocks noChangeAspect="1"/>
          </p:cNvPicPr>
          <p:nvPr/>
        </p:nvPicPr>
        <p:blipFill rotWithShape="1">
          <a:blip r:embed="rId2" cstate="print"/>
          <a:srcRect b="4255"/>
          <a:stretch/>
        </p:blipFill>
        <p:spPr>
          <a:xfrm>
            <a:off x="2188725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724" y="2895600"/>
            <a:ext cx="4572001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40EDC-F968-427A-A52A-2826E285D6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6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LC2-D8_1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219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Marine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 Energy</a:t>
            </a:r>
          </a:p>
        </p:txBody>
      </p:sp>
      <p:pic>
        <p:nvPicPr>
          <p:cNvPr id="6" name="Picture 5" descr="stock-photo-wind-turbine-in-the-sunset-d-image-background-46997872.jpg"/>
          <p:cNvPicPr>
            <a:picLocks noChangeAspect="1"/>
          </p:cNvPicPr>
          <p:nvPr/>
        </p:nvPicPr>
        <p:blipFill rotWithShape="1">
          <a:blip r:embed="rId2" cstate="print"/>
          <a:srcRect b="4255"/>
          <a:stretch/>
        </p:blipFill>
        <p:spPr>
          <a:xfrm>
            <a:off x="2511552" y="1371600"/>
            <a:ext cx="4120896" cy="548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ck-photo-a-kevlar-canoe-on-horse-river-in-the-boundry-canoe-area-of-minnesota-11569234.jpg"/>
          <p:cNvPicPr>
            <a:picLocks noChangeAspect="1"/>
          </p:cNvPicPr>
          <p:nvPr/>
        </p:nvPicPr>
        <p:blipFill rotWithShape="1">
          <a:blip r:embed="rId2" cstate="print"/>
          <a:srcRect b="4169"/>
          <a:stretch/>
        </p:blipFill>
        <p:spPr>
          <a:xfrm>
            <a:off x="2280447" y="6456"/>
            <a:ext cx="458310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           Outdoors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40EDC-F968-427A-A52A-2826E285D6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2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Equipment</a:t>
            </a:r>
          </a:p>
        </p:txBody>
      </p:sp>
      <p:pic>
        <p:nvPicPr>
          <p:cNvPr id="3" name="Picture 2" descr="stock-vector-bicycle-rest-is-sunset-16614043.jpg"/>
          <p:cNvPicPr>
            <a:picLocks noChangeAspect="1"/>
          </p:cNvPicPr>
          <p:nvPr/>
        </p:nvPicPr>
        <p:blipFill rotWithShape="1">
          <a:blip r:embed="rId2" cstate="print"/>
          <a:srcRect b="6146"/>
          <a:stretch/>
        </p:blipFill>
        <p:spPr>
          <a:xfrm>
            <a:off x="1143000" y="1676400"/>
            <a:ext cx="6858000" cy="51206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</a:t>
            </a:r>
          </a:p>
        </p:txBody>
      </p:sp>
      <p:pic>
        <p:nvPicPr>
          <p:cNvPr id="3" name="Picture 2" descr="stock-photo-sepang-malaysia-april-scuderia-ferrari-marlboro-driver-fernando-alonso-of-spain-drives-51231619.jpg"/>
          <p:cNvPicPr>
            <a:picLocks noChangeAspect="1"/>
          </p:cNvPicPr>
          <p:nvPr/>
        </p:nvPicPr>
        <p:blipFill rotWithShape="1">
          <a:blip r:embed="rId2" cstate="print"/>
          <a:srcRect b="8159"/>
          <a:stretch/>
        </p:blipFill>
        <p:spPr>
          <a:xfrm>
            <a:off x="482" y="2286000"/>
            <a:ext cx="9143517" cy="4572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7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photo-honda-s-1241776.jpg"/>
          <p:cNvPicPr>
            <a:picLocks noChangeAspect="1"/>
          </p:cNvPicPr>
          <p:nvPr/>
        </p:nvPicPr>
        <p:blipFill rotWithShape="1">
          <a:blip r:embed="rId2" cstate="print"/>
          <a:srcRect b="6149"/>
          <a:stretch/>
        </p:blipFill>
        <p:spPr>
          <a:xfrm>
            <a:off x="-16865" y="731520"/>
            <a:ext cx="9179719" cy="6126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Automotive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114800" cy="329184"/>
          </a:xfrm>
        </p:spPr>
        <p:txBody>
          <a:bodyPr/>
          <a:lstStyle/>
          <a:p>
            <a:r>
              <a:rPr lang="en-US" dirty="0"/>
              <a:t>(c) Ever J. Barbero, educational, noncommercial use only.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7772400" y="76200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45F15-3DE2-43C2-B7C2-CE93688BFE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24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</TotalTime>
  <Words>633</Words>
  <Application>Microsoft Office PowerPoint</Application>
  <PresentationFormat>On-screen Show (4:3)</PresentationFormat>
  <Paragraphs>119</Paragraphs>
  <Slides>29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Clarity</vt:lpstr>
      <vt:lpstr>Introduction to Composite Materials Design Chapter 1: introduction</vt:lpstr>
      <vt:lpstr>COMPOSITES: try to fly without them!</vt:lpstr>
      <vt:lpstr>Space</vt:lpstr>
      <vt:lpstr>Marine</vt:lpstr>
      <vt:lpstr>Renewable Energy</vt:lpstr>
      <vt:lpstr>              Outdoors</vt:lpstr>
      <vt:lpstr>Sports Equipment</vt:lpstr>
      <vt:lpstr>Racing</vt:lpstr>
      <vt:lpstr>Automotive</vt:lpstr>
      <vt:lpstr>Civil Infrastructure</vt:lpstr>
      <vt:lpstr>Biomedical</vt:lpstr>
      <vt:lpstr>What makes this possible?</vt:lpstr>
      <vt:lpstr>Why fibers?</vt:lpstr>
      <vt:lpstr>Design Strategy </vt:lpstr>
      <vt:lpstr>Lamina: fibers + matrix</vt:lpstr>
      <vt:lpstr>Laminate: a collection of laminas</vt:lpstr>
      <vt:lpstr>Shell Loads, Temperature &amp; Moisture</vt:lpstr>
      <vt:lpstr>Objects</vt:lpstr>
      <vt:lpstr>Design options</vt:lpstr>
      <vt:lpstr>Use fiber properties (Table 2.1)</vt:lpstr>
      <vt:lpstr>Use matrix properties (Table 2.9)</vt:lpstr>
      <vt:lpstr>Use lamina properties (Table 1.3)</vt:lpstr>
      <vt:lpstr>Use lamina properties (Table 1.4)</vt:lpstr>
      <vt:lpstr>Design for Reliability</vt:lpstr>
      <vt:lpstr>Experimental Data</vt:lpstr>
      <vt:lpstr>Histogram</vt:lpstr>
      <vt:lpstr>Probability Density</vt:lpstr>
      <vt:lpstr>Bibliography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Micromechanics</dc:title>
  <dc:creator>ever.barbero</dc:creator>
  <cp:lastModifiedBy>EJB</cp:lastModifiedBy>
  <cp:revision>147</cp:revision>
  <cp:lastPrinted>2013-09-17T14:23:24Z</cp:lastPrinted>
  <dcterms:created xsi:type="dcterms:W3CDTF">2011-09-12T15:16:48Z</dcterms:created>
  <dcterms:modified xsi:type="dcterms:W3CDTF">2018-11-24T14:59:08Z</dcterms:modified>
</cp:coreProperties>
</file>